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8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15. 11. 20.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15. 11. 20.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15. 11. 20.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15. 11. 20.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15. 11. 20.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15. 11. 20.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15. 11. 20.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15. 11. 20.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15. 11. 20.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15. 11. 20.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15. 11. 20.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4751B-12F5-43F2-8FA0-BC0689434EA8}" type="datetimeFigureOut">
              <a:rPr lang="hu-HU" smtClean="0"/>
              <a:pPr/>
              <a:t>15. 11. 20.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499992" y="3933056"/>
            <a:ext cx="4244008" cy="360041"/>
          </a:xfrm>
        </p:spPr>
        <p:txBody>
          <a:bodyPr>
            <a:noAutofit/>
          </a:bodyPr>
          <a:lstStyle/>
          <a:p>
            <a:pPr algn="r"/>
            <a:r>
              <a:rPr lang="hu-H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Biofizika</a:t>
            </a:r>
            <a:endParaRPr lang="hu-HU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499992" y="4365104"/>
            <a:ext cx="4240560" cy="504056"/>
          </a:xfrm>
        </p:spPr>
        <p:txBody>
          <a:bodyPr>
            <a:normAutofit/>
          </a:bodyPr>
          <a:lstStyle/>
          <a:p>
            <a:pPr algn="r"/>
            <a:r>
              <a:rPr lang="hu-H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Oktató: Katona Péter</a:t>
            </a:r>
            <a:endParaRPr lang="hu-HU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effectLst/>
              </a:rPr>
              <a:t>Felületi hullámok</a:t>
            </a:r>
            <a:r>
              <a:rPr lang="cs-CZ" dirty="0">
                <a:effectLst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>
                <a:effectLst/>
              </a:rPr>
              <a:t>A többdimenziós hullámterjedés jelenségeinek tanulmányozására alkalmasak a </a:t>
            </a:r>
            <a:r>
              <a:rPr lang="hu-HU" i="1" dirty="0">
                <a:effectLst/>
              </a:rPr>
              <a:t>vízhullámok</a:t>
            </a:r>
            <a:r>
              <a:rPr lang="hu-HU" dirty="0">
                <a:effectLst/>
              </a:rPr>
              <a:t>, amelyek a hullám általános fogalmának kialakulásánál is alapul </a:t>
            </a:r>
            <a:r>
              <a:rPr lang="hu-HU" dirty="0" smtClean="0">
                <a:effectLst/>
              </a:rPr>
              <a:t>szolgáltak</a:t>
            </a:r>
          </a:p>
          <a:p>
            <a:r>
              <a:rPr lang="hu-HU" dirty="0" smtClean="0">
                <a:effectLst/>
              </a:rPr>
              <a:t>Periodikus </a:t>
            </a:r>
            <a:r>
              <a:rPr lang="hu-HU" dirty="0">
                <a:effectLst/>
              </a:rPr>
              <a:t>vízhullámokat igen egyszerűen előállíthatunk úgy, hogy lapos tálba öntött víz felszínének egyensúlyi állapotát periodikusan </a:t>
            </a:r>
            <a:r>
              <a:rPr lang="hu-HU" dirty="0" smtClean="0">
                <a:effectLst/>
              </a:rPr>
              <a:t>megzavarjuk</a:t>
            </a:r>
          </a:p>
          <a:p>
            <a:r>
              <a:rPr lang="hu-HU" dirty="0" smtClean="0">
                <a:effectLst/>
              </a:rPr>
              <a:t>A </a:t>
            </a:r>
            <a:r>
              <a:rPr lang="hu-HU" dirty="0">
                <a:effectLst/>
              </a:rPr>
              <a:t>felszínen tovaterjedő hullámhegyek és –völgyek a rezgő csúccsal keltett </a:t>
            </a:r>
            <a:r>
              <a:rPr lang="hu-HU" i="1" dirty="0">
                <a:effectLst/>
              </a:rPr>
              <a:t>körhullámoknál</a:t>
            </a:r>
            <a:r>
              <a:rPr lang="hu-HU" dirty="0">
                <a:effectLst/>
              </a:rPr>
              <a:t> koncentrikus köröket alkotnak, a rezgő léccel keltett </a:t>
            </a:r>
            <a:r>
              <a:rPr lang="hu-HU" i="1" dirty="0">
                <a:effectLst/>
              </a:rPr>
              <a:t>“egyenes </a:t>
            </a:r>
            <a:r>
              <a:rPr lang="hu-HU" i="1" dirty="0" smtClean="0">
                <a:effectLst/>
              </a:rPr>
              <a:t>hullámoknál</a:t>
            </a:r>
            <a:r>
              <a:rPr lang="hu-HU" i="1" dirty="0">
                <a:effectLst/>
              </a:rPr>
              <a:t>”</a:t>
            </a:r>
            <a:r>
              <a:rPr lang="hu-HU" dirty="0">
                <a:effectLst/>
              </a:rPr>
              <a:t> pedig párhuzamos </a:t>
            </a:r>
            <a:r>
              <a:rPr lang="hu-HU" dirty="0" smtClean="0">
                <a:effectLst/>
              </a:rPr>
              <a:t>egyeneseket</a:t>
            </a:r>
            <a:endParaRPr lang="cs-CZ" dirty="0">
              <a:effectLst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DD1C-600C-C640-B926-3FE12C344B07}" type="datetime1">
              <a:rPr lang="hu-HU" smtClean="0"/>
              <a:t>15. 11. 20.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Katona Péter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089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reveal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effectLst/>
              </a:rPr>
              <a:t>Térbeli </a:t>
            </a:r>
            <a:r>
              <a:rPr lang="hu-HU" dirty="0" smtClean="0">
                <a:effectLst/>
              </a:rPr>
              <a:t>hullámok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>
                <a:effectLst/>
              </a:rPr>
              <a:t>Minden irányban kiterjedt közegben valamilyen zavar esetén általában </a:t>
            </a:r>
            <a:r>
              <a:rPr lang="hu-HU" i="1" dirty="0">
                <a:effectLst/>
              </a:rPr>
              <a:t>térbeli hullámok</a:t>
            </a:r>
            <a:r>
              <a:rPr lang="hu-HU" dirty="0">
                <a:effectLst/>
              </a:rPr>
              <a:t> keletkeznek, amelyek a tér bizonyos tartományát töltik be; ezt a tartományt </a:t>
            </a:r>
            <a:r>
              <a:rPr lang="hu-HU" i="1" dirty="0">
                <a:effectLst/>
              </a:rPr>
              <a:t>hullámtérnek</a:t>
            </a:r>
            <a:r>
              <a:rPr lang="hu-HU" dirty="0">
                <a:effectLst/>
              </a:rPr>
              <a:t> </a:t>
            </a:r>
            <a:r>
              <a:rPr lang="hu-HU" dirty="0" smtClean="0">
                <a:effectLst/>
              </a:rPr>
              <a:t>nevezzük</a:t>
            </a:r>
          </a:p>
          <a:p>
            <a:r>
              <a:rPr lang="hu-HU" dirty="0" smtClean="0">
                <a:effectLst/>
              </a:rPr>
              <a:t>A </a:t>
            </a:r>
            <a:r>
              <a:rPr lang="hu-HU" dirty="0">
                <a:effectLst/>
              </a:rPr>
              <a:t>hullámtérnek azok a pontjai, amelyekben egy adott időpillanatban a fizikai állapot – periodikus hullámoknál a rezgés fázisa – ugyanaz, </a:t>
            </a:r>
            <a:r>
              <a:rPr lang="hu-HU" i="1" dirty="0">
                <a:effectLst/>
              </a:rPr>
              <a:t>hullámfelületet</a:t>
            </a:r>
            <a:r>
              <a:rPr lang="hu-HU" dirty="0">
                <a:effectLst/>
              </a:rPr>
              <a:t> </a:t>
            </a:r>
            <a:r>
              <a:rPr lang="hu-HU" dirty="0" smtClean="0">
                <a:effectLst/>
              </a:rPr>
              <a:t>alkotnak</a:t>
            </a:r>
          </a:p>
          <a:p>
            <a:r>
              <a:rPr lang="hu-HU" dirty="0" smtClean="0">
                <a:effectLst/>
              </a:rPr>
              <a:t>A </a:t>
            </a:r>
            <a:r>
              <a:rPr lang="hu-HU" dirty="0">
                <a:effectLst/>
              </a:rPr>
              <a:t>hullámfelület alakja szempontjából a legegyszerűbbek a </a:t>
            </a:r>
            <a:r>
              <a:rPr lang="hu-HU" i="1" dirty="0">
                <a:effectLst/>
              </a:rPr>
              <a:t>gömbhullámok </a:t>
            </a:r>
            <a:r>
              <a:rPr lang="hu-HU" dirty="0">
                <a:effectLst/>
              </a:rPr>
              <a:t>és a </a:t>
            </a:r>
            <a:r>
              <a:rPr lang="hu-HU" i="1" dirty="0">
                <a:effectLst/>
              </a:rPr>
              <a:t>síkhullámok</a:t>
            </a:r>
            <a:r>
              <a:rPr lang="hu-HU" dirty="0">
                <a:effectLst/>
              </a:rPr>
              <a:t>.</a:t>
            </a:r>
            <a:endParaRPr lang="cs-CZ" dirty="0">
              <a:effectLst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DD1C-600C-C640-B926-3FE12C344B07}" type="datetime1">
              <a:rPr lang="hu-HU" smtClean="0"/>
              <a:t>15. 11. 20.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Katona Péter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 descr="lövé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12" y="116632"/>
            <a:ext cx="84582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931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reveal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effectLst/>
              </a:rPr>
              <a:t>Elhajlás (</a:t>
            </a:r>
            <a:r>
              <a:rPr lang="hu-HU" dirty="0" smtClean="0">
                <a:effectLst/>
              </a:rPr>
              <a:t>diffrakció</a:t>
            </a:r>
            <a:r>
              <a:rPr lang="cs-CZ" dirty="0" smtClean="0">
                <a:effectLst/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u-HU" dirty="0">
                <a:effectLst/>
              </a:rPr>
              <a:t>Ha körhullámok útjába a hullámhosszhoz képest nagy nyílással ellátott lécet teszünk, a nyíláson áthaladó hullámokat jó megközelítéssel a gerjesztési centrumból a nyílás szélein át húzott sugarak </a:t>
            </a:r>
            <a:r>
              <a:rPr lang="hu-HU" dirty="0" smtClean="0">
                <a:effectLst/>
              </a:rPr>
              <a:t>határolják</a:t>
            </a:r>
          </a:p>
          <a:p>
            <a:r>
              <a:rPr lang="hu-HU" dirty="0" smtClean="0">
                <a:effectLst/>
              </a:rPr>
              <a:t>Ebben </a:t>
            </a:r>
            <a:r>
              <a:rPr lang="hu-HU" dirty="0">
                <a:effectLst/>
              </a:rPr>
              <a:t>az esetben </a:t>
            </a:r>
            <a:r>
              <a:rPr lang="hu-HU" i="1" dirty="0">
                <a:effectLst/>
              </a:rPr>
              <a:t>egyenes vonalú hullámterjedésről</a:t>
            </a:r>
            <a:r>
              <a:rPr lang="hu-HU" dirty="0">
                <a:effectLst/>
              </a:rPr>
              <a:t> beszélhetünk, bár szigorúan véve a határok nem élesek, a hullámok kissé a határon kívüli részbe is behatolnak, más szóval</a:t>
            </a:r>
            <a:r>
              <a:rPr lang="hu-HU" i="1" dirty="0">
                <a:effectLst/>
              </a:rPr>
              <a:t> elhajlás</a:t>
            </a:r>
            <a:r>
              <a:rPr lang="hu-HU" dirty="0">
                <a:effectLst/>
              </a:rPr>
              <a:t> lép </a:t>
            </a:r>
            <a:r>
              <a:rPr lang="hu-HU" dirty="0" smtClean="0">
                <a:effectLst/>
              </a:rPr>
              <a:t>fel</a:t>
            </a:r>
          </a:p>
          <a:p>
            <a:r>
              <a:rPr lang="hu-HU" dirty="0" smtClean="0">
                <a:effectLst/>
              </a:rPr>
              <a:t>A </a:t>
            </a:r>
            <a:r>
              <a:rPr lang="hu-HU" dirty="0">
                <a:effectLst/>
              </a:rPr>
              <a:t>hullámhosszhoz képest kicsiny akadályokon, réseken létrejövő elhajlást </a:t>
            </a:r>
            <a:r>
              <a:rPr lang="hu-HU" i="1" dirty="0">
                <a:effectLst/>
              </a:rPr>
              <a:t>szórásnak</a:t>
            </a:r>
            <a:r>
              <a:rPr lang="hu-HU" dirty="0">
                <a:effectLst/>
              </a:rPr>
              <a:t> </a:t>
            </a:r>
            <a:r>
              <a:rPr lang="hu-HU" dirty="0" smtClean="0">
                <a:effectLst/>
              </a:rPr>
              <a:t>nevezzük</a:t>
            </a:r>
            <a:endParaRPr lang="cs-CZ" dirty="0">
              <a:effectLst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DD1C-600C-C640-B926-3FE12C344B07}" type="datetime1">
              <a:rPr lang="hu-HU" smtClean="0"/>
              <a:t>15. 11. 20.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Katona Péter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491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reveal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effectLst/>
              </a:rPr>
              <a:t>Visszaverődés (</a:t>
            </a:r>
            <a:r>
              <a:rPr lang="hu-HU" dirty="0" smtClean="0">
                <a:effectLst/>
              </a:rPr>
              <a:t>reflexió</a:t>
            </a:r>
            <a:r>
              <a:rPr lang="cs-CZ" dirty="0" smtClean="0">
                <a:effectLst/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>
                <a:effectLst/>
              </a:rPr>
              <a:t>A visszaverődés </a:t>
            </a:r>
            <a:r>
              <a:rPr lang="hu-HU" dirty="0" smtClean="0">
                <a:effectLst/>
              </a:rPr>
              <a:t>törvénye:</a:t>
            </a:r>
            <a:endParaRPr lang="hu-HU" i="1" dirty="0">
              <a:effectLst/>
            </a:endParaRPr>
          </a:p>
          <a:p>
            <a:pPr lvl="1"/>
            <a:r>
              <a:rPr lang="hu-HU" i="1" dirty="0" smtClean="0">
                <a:effectLst/>
              </a:rPr>
              <a:t>a </a:t>
            </a:r>
            <a:r>
              <a:rPr lang="hu-HU" i="1" dirty="0">
                <a:effectLst/>
              </a:rPr>
              <a:t>visszavert sugár, a beeső sugár és, a beesési merőleges meghatározta “beesési síkban” van, és a visszaverődés szöge egyenlő a beesés szögével (α’ = α</a:t>
            </a:r>
            <a:r>
              <a:rPr lang="hu-HU" i="1" dirty="0" smtClean="0">
                <a:effectLst/>
              </a:rPr>
              <a:t>)</a:t>
            </a:r>
            <a:endParaRPr lang="hu-HU" i="1" dirty="0">
              <a:effectLst/>
            </a:endParaRPr>
          </a:p>
          <a:p>
            <a:pPr lvl="1"/>
            <a:r>
              <a:rPr lang="hu-HU" dirty="0" smtClean="0">
                <a:effectLst/>
              </a:rPr>
              <a:t>A </a:t>
            </a:r>
            <a:r>
              <a:rPr lang="hu-HU" dirty="0">
                <a:effectLst/>
              </a:rPr>
              <a:t>törvény görbült falak és hullámfelületek esetén is érvényes, hiszen a fal egy P pontjának kis környezetében a fal is és a </a:t>
            </a:r>
            <a:r>
              <a:rPr lang="hu-HU" dirty="0" smtClean="0">
                <a:effectLst/>
              </a:rPr>
              <a:t>hullámfelületek </a:t>
            </a:r>
            <a:r>
              <a:rPr lang="hu-HU" dirty="0">
                <a:effectLst/>
              </a:rPr>
              <a:t>is síkoknak </a:t>
            </a:r>
            <a:r>
              <a:rPr lang="hu-HU" dirty="0" smtClean="0">
                <a:effectLst/>
              </a:rPr>
              <a:t>tekinthetők</a:t>
            </a:r>
            <a:endParaRPr lang="cs-CZ" dirty="0">
              <a:effectLst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DD1C-600C-C640-B926-3FE12C344B07}" type="datetime1">
              <a:rPr lang="hu-HU" smtClean="0"/>
              <a:t>15. 11. 20.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Katona Péter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472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reveal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effectLst/>
              </a:rPr>
              <a:t>Törés (refrakcó</a:t>
            </a:r>
            <a:r>
              <a:rPr lang="hu-HU" dirty="0" smtClean="0">
                <a:effectLst/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>
                <a:effectLst/>
              </a:rPr>
              <a:t>Ha a hullám két, olyan közeg vagy tartomány határfelületéhez ér, amelyekben a terjedési sebesség különböző (c</a:t>
            </a:r>
            <a:r>
              <a:rPr lang="hu-HU" baseline="-25000" dirty="0">
                <a:effectLst/>
              </a:rPr>
              <a:t>1</a:t>
            </a:r>
            <a:r>
              <a:rPr lang="hu-HU" dirty="0">
                <a:effectLst/>
              </a:rPr>
              <a:t> ≠ c</a:t>
            </a:r>
            <a:r>
              <a:rPr lang="hu-HU" baseline="-25000" dirty="0">
                <a:effectLst/>
              </a:rPr>
              <a:t>2</a:t>
            </a:r>
            <a:r>
              <a:rPr lang="hu-HU" dirty="0">
                <a:effectLst/>
              </a:rPr>
              <a:t>), akkor általában a visszaverődésen kívül törés is fellép, azaz a második közegbe behatoló hullám terjedési iránya megváltozik. </a:t>
            </a:r>
            <a:endParaRPr lang="cs-CZ" dirty="0">
              <a:effectLst/>
            </a:endParaRPr>
          </a:p>
          <a:p>
            <a:r>
              <a:rPr lang="hu-HU" dirty="0">
                <a:effectLst/>
              </a:rPr>
              <a:t>Ez alapján a törés törvénye: </a:t>
            </a:r>
            <a:r>
              <a:rPr lang="hu-HU" i="1" dirty="0">
                <a:effectLst/>
              </a:rPr>
              <a:t>a megtört sugár a beesési síkban van, és a beesési és a törési szög szinuszának viszonya egyenlő a terjedési sebességek viszonyával, ahol az n </a:t>
            </a:r>
            <a:r>
              <a:rPr lang="hu-HU" dirty="0">
                <a:effectLst/>
              </a:rPr>
              <a:t>hányados a 2 közegnek az 1-esre vonatkoztatott </a:t>
            </a:r>
            <a:r>
              <a:rPr lang="hu-HU" i="1" dirty="0" smtClean="0">
                <a:effectLst/>
              </a:rPr>
              <a:t>törésmutatója</a:t>
            </a:r>
            <a:endParaRPr lang="cs-CZ" dirty="0">
              <a:effectLst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DD1C-600C-C640-B926-3FE12C344B07}" type="datetime1">
              <a:rPr lang="hu-HU" smtClean="0"/>
              <a:t>15. 11. 20.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Katona Péter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531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reveal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effectLst/>
              </a:rPr>
              <a:t>Huygens elve</a:t>
            </a:r>
            <a:r>
              <a:rPr lang="cs-CZ" dirty="0">
                <a:effectLst/>
              </a:rPr>
              <a:t> </a:t>
            </a:r>
            <a:r>
              <a:rPr lang="cs-CZ" dirty="0" smtClean="0">
                <a:effectLst/>
              </a:rPr>
              <a:t>(1678)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effectLst/>
              </a:rPr>
              <a:t>Egy </a:t>
            </a:r>
            <a:r>
              <a:rPr lang="hu-HU" dirty="0">
                <a:effectLst/>
              </a:rPr>
              <a:t>hullámfelület minden pontjából elemi (gömb-) hullámok indulnak ki, és egy későbbi időpontban a hullámfelület ezeknek az elemi hullámoknak a burkoló </a:t>
            </a:r>
            <a:r>
              <a:rPr lang="hu-HU" dirty="0" smtClean="0">
                <a:effectLst/>
              </a:rPr>
              <a:t>felülete</a:t>
            </a:r>
          </a:p>
          <a:p>
            <a:r>
              <a:rPr lang="hu-HU" i="1" dirty="0">
                <a:effectLst/>
              </a:rPr>
              <a:t>Huygens – Fresnel elv</a:t>
            </a:r>
            <a:r>
              <a:rPr lang="hu-HU" dirty="0">
                <a:effectLst/>
              </a:rPr>
              <a:t> </a:t>
            </a:r>
            <a:r>
              <a:rPr lang="hu-HU" dirty="0" smtClean="0">
                <a:effectLst/>
              </a:rPr>
              <a:t> (1819):</a:t>
            </a:r>
          </a:p>
          <a:p>
            <a:pPr lvl="1"/>
            <a:r>
              <a:rPr lang="hu-HU" dirty="0">
                <a:effectLst/>
              </a:rPr>
              <a:t>a hullámtérben a megfigyelhető hatást az (egyik ismert hullámfelületből kiinduló, egymás közt koherens) elemi hullámok interferenciája határozza </a:t>
            </a:r>
            <a:r>
              <a:rPr lang="hu-HU" dirty="0" smtClean="0">
                <a:effectLst/>
              </a:rPr>
              <a:t>meg</a:t>
            </a:r>
            <a:endParaRPr lang="cs-CZ" dirty="0">
              <a:effectLst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DD1C-600C-C640-B926-3FE12C344B07}" type="datetime1">
              <a:rPr lang="hu-HU" smtClean="0"/>
              <a:t>15. 11. 20.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Katona Péter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76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reveal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effectLst/>
              </a:rPr>
              <a:t>Hangtan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i="1" dirty="0">
                <a:effectLst/>
              </a:rPr>
              <a:t>A hang </a:t>
            </a:r>
            <a:r>
              <a:rPr lang="hu-HU" dirty="0">
                <a:effectLst/>
              </a:rPr>
              <a:t>szó többféle értelemben, illetve több fogalom gyűjtőneveként használatos: mint fizikai fogalom az észlelő tudatától függetlenül meglevő hangjelenséget, mint élettani (fiziológiai) és lélektani (pszichológiai) fogalom pedig hangérzetet, illetve hangélményt fejez </a:t>
            </a:r>
            <a:r>
              <a:rPr lang="hu-HU" dirty="0" smtClean="0">
                <a:effectLst/>
              </a:rPr>
              <a:t>ki</a:t>
            </a:r>
          </a:p>
          <a:p>
            <a:r>
              <a:rPr lang="hu-HU" dirty="0" smtClean="0">
                <a:effectLst/>
              </a:rPr>
              <a:t>Hangérzetet </a:t>
            </a:r>
            <a:r>
              <a:rPr lang="hu-HU" dirty="0">
                <a:effectLst/>
              </a:rPr>
              <a:t>a kísérletek tanulsága szerint általában olyan – megfelelő amplitúdójú – mechanikai rezgések váltanak ki, amelyek frekvenciája mintegy 20 Hz és 16000 Hz között </a:t>
            </a:r>
            <a:r>
              <a:rPr lang="hu-HU" dirty="0" smtClean="0">
                <a:effectLst/>
              </a:rPr>
              <a:t>van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DD1C-600C-C640-B926-3FE12C344B07}" type="datetime1">
              <a:rPr lang="hu-HU" smtClean="0"/>
              <a:t>15. 11. 20.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Katona Péter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781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reveal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effectLst/>
              </a:rPr>
              <a:t>Hangtan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556792"/>
            <a:ext cx="7581901" cy="4473762"/>
          </a:xfrm>
        </p:spPr>
        <p:txBody>
          <a:bodyPr>
            <a:normAutofit fontScale="92500" lnSpcReduction="20000"/>
          </a:bodyPr>
          <a:lstStyle/>
          <a:p>
            <a:r>
              <a:rPr lang="hu-HU" dirty="0">
                <a:effectLst/>
              </a:rPr>
              <a:t>Speciálisan, a frekvencia szerinti felosztás szerint a </a:t>
            </a:r>
            <a:r>
              <a:rPr lang="hu-HU" i="1" dirty="0">
                <a:effectLst/>
              </a:rPr>
              <a:t>hallható hang</a:t>
            </a:r>
            <a:r>
              <a:rPr lang="hu-HU" dirty="0">
                <a:effectLst/>
              </a:rPr>
              <a:t> olyan hang, amelynek (vagy legalább egy szinuszos összetevőjének) frekvenciája 20 Hz és 16000 Hz közé, az átlagos hallástartományba </a:t>
            </a:r>
            <a:r>
              <a:rPr lang="hu-HU" dirty="0" smtClean="0">
                <a:effectLst/>
              </a:rPr>
              <a:t>esik</a:t>
            </a:r>
          </a:p>
          <a:p>
            <a:r>
              <a:rPr lang="hu-HU" dirty="0" smtClean="0">
                <a:effectLst/>
              </a:rPr>
              <a:t>a </a:t>
            </a:r>
            <a:r>
              <a:rPr lang="hu-HU" dirty="0">
                <a:effectLst/>
              </a:rPr>
              <a:t>20 Hz-nél kisebb frekvenciájú hang neve </a:t>
            </a:r>
            <a:r>
              <a:rPr lang="hu-HU" i="1" dirty="0">
                <a:effectLst/>
              </a:rPr>
              <a:t>infrahang</a:t>
            </a:r>
            <a:r>
              <a:rPr lang="hu-HU" dirty="0">
                <a:effectLst/>
              </a:rPr>
              <a:t> (vagy rezgés</a:t>
            </a:r>
            <a:r>
              <a:rPr lang="hu-HU" dirty="0" smtClean="0">
                <a:effectLst/>
              </a:rPr>
              <a:t>)</a:t>
            </a:r>
          </a:p>
          <a:p>
            <a:r>
              <a:rPr lang="hu-HU" dirty="0" smtClean="0">
                <a:effectLst/>
              </a:rPr>
              <a:t>a </a:t>
            </a:r>
            <a:r>
              <a:rPr lang="hu-HU" dirty="0">
                <a:effectLst/>
              </a:rPr>
              <a:t>16000 Hz-nél nagyobb frekvenciájúé </a:t>
            </a:r>
            <a:r>
              <a:rPr lang="hu-HU" i="1" dirty="0" smtClean="0">
                <a:effectLst/>
              </a:rPr>
              <a:t>ultrahang</a:t>
            </a:r>
            <a:endParaRPr lang="hu-HU" dirty="0">
              <a:effectLst/>
            </a:endParaRPr>
          </a:p>
          <a:p>
            <a:r>
              <a:rPr lang="hu-HU" dirty="0" smtClean="0">
                <a:effectLst/>
              </a:rPr>
              <a:t>a </a:t>
            </a:r>
            <a:r>
              <a:rPr lang="hu-HU" dirty="0">
                <a:effectLst/>
              </a:rPr>
              <a:t>10</a:t>
            </a:r>
            <a:r>
              <a:rPr lang="hu-HU" baseline="30000" dirty="0">
                <a:effectLst/>
              </a:rPr>
              <a:t>8</a:t>
            </a:r>
            <a:r>
              <a:rPr lang="hu-HU" dirty="0">
                <a:effectLst/>
              </a:rPr>
              <a:t> Hz = 100MHz-nél nagyobb frekvenciájú hangot pedig sokan </a:t>
            </a:r>
            <a:r>
              <a:rPr lang="hu-HU" i="1" dirty="0">
                <a:effectLst/>
              </a:rPr>
              <a:t>hiperhangnak</a:t>
            </a:r>
            <a:r>
              <a:rPr lang="hu-HU" dirty="0">
                <a:effectLst/>
              </a:rPr>
              <a:t> </a:t>
            </a:r>
            <a:r>
              <a:rPr lang="hu-HU" dirty="0" smtClean="0">
                <a:effectLst/>
              </a:rPr>
              <a:t>hívják</a:t>
            </a:r>
            <a:endParaRPr lang="cs-CZ" dirty="0">
              <a:effectLst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DD1C-600C-C640-B926-3FE12C344B07}" type="datetime1">
              <a:rPr lang="hu-HU" smtClean="0"/>
              <a:t>15. 11. 20.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Katona Péter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367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reveal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effectLst/>
              </a:rPr>
              <a:t>Hangtan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effectLst/>
              </a:rPr>
              <a:t>A </a:t>
            </a:r>
            <a:r>
              <a:rPr lang="hu-HU" dirty="0">
                <a:effectLst/>
              </a:rPr>
              <a:t>különböző hangérzeteknek, a szubjektív jellegű </a:t>
            </a:r>
            <a:r>
              <a:rPr lang="hu-HU" dirty="0" smtClean="0">
                <a:effectLst/>
              </a:rPr>
              <a:t>hangbenyomásoknak </a:t>
            </a:r>
            <a:r>
              <a:rPr lang="hu-HU" dirty="0">
                <a:effectLst/>
              </a:rPr>
              <a:t>objektív jelenségek, illetve tulajdonságok felelnek </a:t>
            </a:r>
            <a:r>
              <a:rPr lang="hu-HU" dirty="0" smtClean="0">
                <a:effectLst/>
              </a:rPr>
              <a:t>meg:</a:t>
            </a:r>
          </a:p>
          <a:p>
            <a:r>
              <a:rPr lang="hu-HU" dirty="0" smtClean="0">
                <a:effectLst/>
              </a:rPr>
              <a:t>A </a:t>
            </a:r>
            <a:r>
              <a:rPr lang="hu-HU" dirty="0">
                <a:effectLst/>
              </a:rPr>
              <a:t>hangérzeteket három fő csoportba szokták </a:t>
            </a:r>
            <a:r>
              <a:rPr lang="hu-HU" dirty="0" smtClean="0">
                <a:effectLst/>
              </a:rPr>
              <a:t>sorolni:</a:t>
            </a:r>
          </a:p>
          <a:p>
            <a:pPr lvl="1"/>
            <a:r>
              <a:rPr lang="hu-HU" dirty="0" smtClean="0">
                <a:effectLst/>
              </a:rPr>
              <a:t>a </a:t>
            </a:r>
            <a:r>
              <a:rPr lang="hu-HU" i="1" dirty="0">
                <a:effectLst/>
              </a:rPr>
              <a:t>zenei </a:t>
            </a:r>
            <a:r>
              <a:rPr lang="hu-HU" i="1" dirty="0" smtClean="0">
                <a:effectLst/>
              </a:rPr>
              <a:t>hangok</a:t>
            </a:r>
          </a:p>
          <a:p>
            <a:pPr lvl="1"/>
            <a:r>
              <a:rPr lang="hu-HU" dirty="0" smtClean="0">
                <a:effectLst/>
              </a:rPr>
              <a:t>a </a:t>
            </a:r>
            <a:r>
              <a:rPr lang="hu-HU" i="1" dirty="0" smtClean="0">
                <a:effectLst/>
              </a:rPr>
              <a:t>zörejek</a:t>
            </a:r>
            <a:endParaRPr lang="hu-HU" dirty="0">
              <a:effectLst/>
            </a:endParaRPr>
          </a:p>
          <a:p>
            <a:pPr lvl="1"/>
            <a:r>
              <a:rPr lang="hu-HU" dirty="0" smtClean="0">
                <a:effectLst/>
              </a:rPr>
              <a:t>a </a:t>
            </a:r>
            <a:r>
              <a:rPr lang="hu-HU" i="1" dirty="0">
                <a:effectLst/>
              </a:rPr>
              <a:t>dörejek</a:t>
            </a:r>
            <a:r>
              <a:rPr lang="hu-HU" dirty="0">
                <a:effectLst/>
              </a:rPr>
              <a:t> (durranások, csattanások</a:t>
            </a:r>
            <a:r>
              <a:rPr lang="hu-HU" dirty="0" smtClean="0">
                <a:effectLst/>
              </a:rPr>
              <a:t>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DD1C-600C-C640-B926-3FE12C344B07}" type="datetime1">
              <a:rPr lang="hu-HU" smtClean="0"/>
              <a:t>15. 11. 20.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Katona Péter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459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reveal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effectLst/>
              </a:rPr>
              <a:t>Hangtan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>
                <a:effectLst/>
              </a:rPr>
              <a:t>A Fourier – tétel alapján a </a:t>
            </a:r>
            <a:r>
              <a:rPr lang="hu-HU" i="1" dirty="0">
                <a:effectLst/>
              </a:rPr>
              <a:t>zenei hang színképe (spektruma)</a:t>
            </a:r>
            <a:r>
              <a:rPr lang="hu-HU" dirty="0">
                <a:effectLst/>
              </a:rPr>
              <a:t> valamilyen </a:t>
            </a:r>
            <a:r>
              <a:rPr lang="hu-HU" i="1" dirty="0">
                <a:effectLst/>
              </a:rPr>
              <a:t>f</a:t>
            </a:r>
            <a:r>
              <a:rPr lang="hu-HU" dirty="0">
                <a:effectLst/>
              </a:rPr>
              <a:t> frekvenciájú alaprezgésből vagy </a:t>
            </a:r>
            <a:r>
              <a:rPr lang="hu-HU" i="1" dirty="0">
                <a:effectLst/>
              </a:rPr>
              <a:t>alaphangból </a:t>
            </a:r>
            <a:r>
              <a:rPr lang="hu-HU" dirty="0">
                <a:effectLst/>
              </a:rPr>
              <a:t>és a </a:t>
            </a:r>
            <a:r>
              <a:rPr lang="hu-HU" i="1" dirty="0">
                <a:effectLst/>
              </a:rPr>
              <a:t>2f</a:t>
            </a:r>
            <a:r>
              <a:rPr lang="hu-HU" dirty="0">
                <a:effectLst/>
              </a:rPr>
              <a:t>, </a:t>
            </a:r>
            <a:r>
              <a:rPr lang="hu-HU" i="1" dirty="0">
                <a:effectLst/>
              </a:rPr>
              <a:t>3f</a:t>
            </a:r>
            <a:r>
              <a:rPr lang="hu-HU" dirty="0">
                <a:effectLst/>
              </a:rPr>
              <a:t>, …frekvenciájú, az alaphanghoz </a:t>
            </a:r>
            <a:r>
              <a:rPr lang="hu-HU" i="1" dirty="0">
                <a:effectLst/>
              </a:rPr>
              <a:t>harmonikus felhangokból</a:t>
            </a:r>
            <a:r>
              <a:rPr lang="hu-HU" dirty="0">
                <a:effectLst/>
              </a:rPr>
              <a:t> </a:t>
            </a:r>
            <a:r>
              <a:rPr lang="hu-HU" dirty="0" smtClean="0">
                <a:effectLst/>
              </a:rPr>
              <a:t>áll</a:t>
            </a:r>
            <a:endParaRPr lang="hu-HU" dirty="0">
              <a:effectLst/>
            </a:endParaRPr>
          </a:p>
          <a:p>
            <a:r>
              <a:rPr lang="hu-HU" dirty="0" smtClean="0">
                <a:effectLst/>
              </a:rPr>
              <a:t>a </a:t>
            </a:r>
            <a:r>
              <a:rPr lang="hu-HU" i="1" dirty="0">
                <a:effectLst/>
              </a:rPr>
              <a:t>zörej színképe</a:t>
            </a:r>
            <a:r>
              <a:rPr lang="hu-HU" dirty="0">
                <a:effectLst/>
              </a:rPr>
              <a:t> viszont általában folytonos, vagy pedig igen sok olyan rezgésből tevődik össze, amelyek frekvenciáinak arányai nem racionális </a:t>
            </a:r>
            <a:r>
              <a:rPr lang="hu-HU" dirty="0" smtClean="0">
                <a:effectLst/>
              </a:rPr>
              <a:t>számok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DD1C-600C-C640-B926-3FE12C344B07}" type="datetime1">
              <a:rPr lang="hu-HU" smtClean="0"/>
              <a:t>15. 11. 20.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Katona Péter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617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reveal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effectLst/>
              </a:rPr>
              <a:t>Hullámtan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>
                <a:effectLst/>
              </a:rPr>
              <a:t>Általánosan (haladó) </a:t>
            </a:r>
            <a:r>
              <a:rPr lang="hu-HU" i="1" dirty="0">
                <a:effectLst/>
              </a:rPr>
              <a:t>hullámról</a:t>
            </a:r>
            <a:r>
              <a:rPr lang="hu-HU" dirty="0">
                <a:effectLst/>
              </a:rPr>
              <a:t> beszélünk akkor, ha egy közegben valamilyen </a:t>
            </a:r>
            <a:r>
              <a:rPr lang="hu-HU" i="1" dirty="0">
                <a:effectLst/>
              </a:rPr>
              <a:t>zavar</a:t>
            </a:r>
            <a:r>
              <a:rPr lang="hu-HU" dirty="0">
                <a:effectLst/>
              </a:rPr>
              <a:t> (deformáció) </a:t>
            </a:r>
            <a:r>
              <a:rPr lang="hu-HU" dirty="0" smtClean="0">
                <a:effectLst/>
              </a:rPr>
              <a:t>tovaterjed</a:t>
            </a:r>
          </a:p>
          <a:p>
            <a:r>
              <a:rPr lang="hu-HU" dirty="0" smtClean="0">
                <a:effectLst/>
              </a:rPr>
              <a:t>Pillanatnyi </a:t>
            </a:r>
            <a:r>
              <a:rPr lang="hu-HU" dirty="0">
                <a:effectLst/>
              </a:rPr>
              <a:t>zavar esetén az egyensúlyi állapot először a zavar helyén áll helyre, s azután fokozatosan a távolabbi </a:t>
            </a:r>
            <a:r>
              <a:rPr lang="hu-HU" dirty="0" smtClean="0">
                <a:effectLst/>
              </a:rPr>
              <a:t>helyeken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DD1C-600C-C640-B926-3FE12C344B07}" type="datetime1">
              <a:rPr lang="hu-HU" smtClean="0"/>
              <a:t>15. 11. 20.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Katona Péter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125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reveal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effectLst/>
              </a:rPr>
              <a:t>Hangtan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>
                <a:effectLst/>
              </a:rPr>
              <a:t>Speciálisan az olyan zenei hangot, amelynek harmonikus, azaz szinuszos rezgés felel meg, </a:t>
            </a:r>
            <a:r>
              <a:rPr lang="hu-HU" i="1" dirty="0">
                <a:effectLst/>
              </a:rPr>
              <a:t>tisztahangnak</a:t>
            </a:r>
            <a:r>
              <a:rPr lang="hu-HU" dirty="0">
                <a:effectLst/>
              </a:rPr>
              <a:t> </a:t>
            </a:r>
            <a:r>
              <a:rPr lang="hu-HU" dirty="0" smtClean="0">
                <a:effectLst/>
              </a:rPr>
              <a:t>hívjuk</a:t>
            </a:r>
          </a:p>
          <a:p>
            <a:r>
              <a:rPr lang="hu-HU" dirty="0" smtClean="0">
                <a:effectLst/>
              </a:rPr>
              <a:t>A </a:t>
            </a:r>
            <a:r>
              <a:rPr lang="hu-HU" dirty="0">
                <a:effectLst/>
              </a:rPr>
              <a:t>zenei hangok – a továbbiakban főleg ezekkel foglalkozva – érzeteink szerint erősség (hangosság), magasság és színezet tekintetében különbözhetnek </a:t>
            </a:r>
            <a:r>
              <a:rPr lang="hu-HU" dirty="0" smtClean="0">
                <a:effectLst/>
              </a:rPr>
              <a:t>egymástól</a:t>
            </a:r>
          </a:p>
          <a:p>
            <a:r>
              <a:rPr lang="hu-HU" dirty="0" smtClean="0">
                <a:effectLst/>
              </a:rPr>
              <a:t>A </a:t>
            </a:r>
            <a:r>
              <a:rPr lang="hu-HU" dirty="0">
                <a:effectLst/>
              </a:rPr>
              <a:t>tér valamely helyén uralkodó fizikai hangerősségen vagy </a:t>
            </a:r>
            <a:r>
              <a:rPr lang="hu-HU" i="1" dirty="0">
                <a:effectLst/>
              </a:rPr>
              <a:t>hangintenzitáson</a:t>
            </a:r>
            <a:r>
              <a:rPr lang="hu-HU" dirty="0">
                <a:effectLst/>
              </a:rPr>
              <a:t> a hanghullám intenzitását </a:t>
            </a:r>
            <a:r>
              <a:rPr lang="hu-HU" dirty="0" smtClean="0">
                <a:effectLst/>
              </a:rPr>
              <a:t>értjük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DD1C-600C-C640-B926-3FE12C344B07}" type="datetime1">
              <a:rPr lang="hu-HU" smtClean="0"/>
              <a:t>15. 11. 20.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Katona Péter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644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reveal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effectLst/>
              </a:rPr>
              <a:t>Hangtan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>
                <a:effectLst/>
              </a:rPr>
              <a:t>A </a:t>
            </a:r>
            <a:r>
              <a:rPr lang="hu-HU" i="1" dirty="0">
                <a:effectLst/>
              </a:rPr>
              <a:t>hangmagasság</a:t>
            </a:r>
            <a:r>
              <a:rPr lang="hu-HU" dirty="0">
                <a:effectLst/>
              </a:rPr>
              <a:t> – amit a hangvillával ellenőrizhetünk – </a:t>
            </a:r>
            <a:r>
              <a:rPr lang="hu-HU" i="1" dirty="0">
                <a:effectLst/>
              </a:rPr>
              <a:t>a rezgés (alaprezgés) frekvenciájától függ úgy, hogy magasabb hangnak magasabb frekvencia felel </a:t>
            </a:r>
            <a:r>
              <a:rPr lang="hu-HU" i="1" dirty="0" smtClean="0">
                <a:effectLst/>
              </a:rPr>
              <a:t>meg</a:t>
            </a:r>
            <a:endParaRPr lang="hu-HU" dirty="0">
              <a:effectLst/>
            </a:endParaRPr>
          </a:p>
          <a:p>
            <a:r>
              <a:rPr lang="hu-HU" smtClean="0">
                <a:effectLst/>
              </a:rPr>
              <a:t>A </a:t>
            </a:r>
            <a:r>
              <a:rPr lang="hu-HU" dirty="0">
                <a:effectLst/>
              </a:rPr>
              <a:t>már említett – rezgéselemzés eredményei szerint – </a:t>
            </a:r>
            <a:r>
              <a:rPr lang="hu-HU" i="1" dirty="0">
                <a:effectLst/>
              </a:rPr>
              <a:t>a hangszínezetet az alaphanghoz csatlakozó felhangok frekvenciája és viszonylagos erőssége, azaz a hang rezgési spektruma </a:t>
            </a:r>
            <a:r>
              <a:rPr lang="hu-HU" i="1">
                <a:effectLst/>
              </a:rPr>
              <a:t>szabja </a:t>
            </a:r>
            <a:r>
              <a:rPr lang="hu-HU" i="1" smtClean="0">
                <a:effectLst/>
              </a:rPr>
              <a:t>meg</a:t>
            </a:r>
            <a:endParaRPr lang="cs-CZ" dirty="0">
              <a:effectLst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DD1C-600C-C640-B926-3FE12C344B07}" type="datetime1">
              <a:rPr lang="hu-HU" smtClean="0"/>
              <a:t>15. 11. 20.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Katona Péter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043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reveal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effectLst/>
              </a:rPr>
              <a:t>Hullámtan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>
                <a:effectLst/>
              </a:rPr>
              <a:t>A tartós zavarok közül különösen fontos az a zavar, amely az időnek </a:t>
            </a:r>
            <a:r>
              <a:rPr lang="hu-HU" i="1" dirty="0">
                <a:effectLst/>
              </a:rPr>
              <a:t>periodikus</a:t>
            </a:r>
            <a:r>
              <a:rPr lang="hu-HU" dirty="0">
                <a:effectLst/>
              </a:rPr>
              <a:t>, speciálisan szinuszos függvénye, vagyis amikor pl. a kötél egyik végpontjára </a:t>
            </a:r>
            <a:r>
              <a:rPr lang="hu-HU" i="1" dirty="0">
                <a:effectLst/>
              </a:rPr>
              <a:t>szinus-rezgést</a:t>
            </a:r>
            <a:r>
              <a:rPr lang="hu-HU" dirty="0">
                <a:effectLst/>
              </a:rPr>
              <a:t> </a:t>
            </a:r>
            <a:r>
              <a:rPr lang="hu-HU" dirty="0" smtClean="0">
                <a:effectLst/>
              </a:rPr>
              <a:t>kényszerítünk</a:t>
            </a:r>
          </a:p>
          <a:p>
            <a:r>
              <a:rPr lang="hu-HU" dirty="0" smtClean="0">
                <a:effectLst/>
              </a:rPr>
              <a:t>Az </a:t>
            </a:r>
            <a:r>
              <a:rPr lang="hu-HU" dirty="0">
                <a:effectLst/>
              </a:rPr>
              <a:t>ilyen esetekben periodikus, speciálisan harmonikus (szinuszos) hullámok keletkeznek, és a következőkben általában ez utóbbiak vizsgálatára </a:t>
            </a:r>
            <a:r>
              <a:rPr lang="hu-HU" dirty="0" smtClean="0">
                <a:effectLst/>
              </a:rPr>
              <a:t>szorítkozunk</a:t>
            </a:r>
            <a:endParaRPr lang="cs-CZ" dirty="0">
              <a:effectLst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DD1C-600C-C640-B926-3FE12C344B07}" type="datetime1">
              <a:rPr lang="hu-HU" smtClean="0"/>
              <a:t>15. 11. 20.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Katona Péter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321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reveal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>
                <a:effectLst/>
              </a:rPr>
              <a:t>Hullámterjedés egy egyenes mentén</a:t>
            </a:r>
            <a:r>
              <a:rPr lang="cs-CZ" dirty="0">
                <a:effectLst/>
              </a:rPr>
              <a:t> </a:t>
            </a:r>
            <a:r>
              <a:rPr lang="hu-HU" dirty="0">
                <a:effectLst/>
              </a:rPr>
              <a:t>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>
                <a:effectLst/>
              </a:rPr>
              <a:t>Az egydimenziósnak tekintett közegben – pl. kötélben – legyen a hullám terjedési iránya az </a:t>
            </a:r>
            <a:r>
              <a:rPr lang="hu-HU" i="1" dirty="0">
                <a:effectLst/>
              </a:rPr>
              <a:t>x</a:t>
            </a:r>
            <a:r>
              <a:rPr lang="hu-HU" dirty="0">
                <a:effectLst/>
              </a:rPr>
              <a:t> tengely </a:t>
            </a:r>
            <a:r>
              <a:rPr lang="hu-HU" dirty="0" smtClean="0">
                <a:effectLst/>
              </a:rPr>
              <a:t>iránya</a:t>
            </a:r>
          </a:p>
          <a:p>
            <a:r>
              <a:rPr lang="hu-HU" dirty="0" smtClean="0">
                <a:effectLst/>
              </a:rPr>
              <a:t>Ha </a:t>
            </a:r>
            <a:r>
              <a:rPr lang="hu-HU" dirty="0">
                <a:effectLst/>
              </a:rPr>
              <a:t>a kötél a terjedési irány mentén rezeg, a hullám </a:t>
            </a:r>
            <a:r>
              <a:rPr lang="hu-HU" i="1" dirty="0">
                <a:effectLst/>
              </a:rPr>
              <a:t>hosszanti (longitudinális) hullám</a:t>
            </a:r>
            <a:r>
              <a:rPr lang="hu-HU" dirty="0">
                <a:effectLst/>
              </a:rPr>
              <a:t>, ha pedig a terjedési irányra merőlegesen, akkor </a:t>
            </a:r>
            <a:r>
              <a:rPr lang="hu-HU" i="1" dirty="0">
                <a:effectLst/>
              </a:rPr>
              <a:t>haránt (transzverzális) </a:t>
            </a:r>
            <a:r>
              <a:rPr lang="hu-HU" i="1" dirty="0" smtClean="0">
                <a:effectLst/>
              </a:rPr>
              <a:t>hullám</a:t>
            </a:r>
            <a:endParaRPr lang="cs-CZ" dirty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DD1C-600C-C640-B926-3FE12C344B07}" type="datetime1">
              <a:rPr lang="hu-HU" smtClean="0"/>
              <a:t>15. 11. 20.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Katona Péter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890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reveal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>
                <a:effectLst/>
              </a:rPr>
              <a:t>Hullámterjedés egy egyenes mentén</a:t>
            </a:r>
            <a:r>
              <a:rPr lang="cs-CZ" dirty="0">
                <a:effectLst/>
              </a:rPr>
              <a:t> </a:t>
            </a:r>
            <a:r>
              <a:rPr lang="hu-HU" dirty="0">
                <a:effectLst/>
              </a:rPr>
              <a:t>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hu-HU" dirty="0">
                <a:effectLst/>
              </a:rPr>
              <a:t>A hullám terjedési sebessége </a:t>
            </a:r>
            <a:r>
              <a:rPr lang="hu-HU" dirty="0" smtClean="0">
                <a:effectLst/>
              </a:rPr>
              <a:t>„c”, </a:t>
            </a:r>
            <a:r>
              <a:rPr lang="hu-HU" dirty="0">
                <a:effectLst/>
              </a:rPr>
              <a:t>mert a hullámban általában nem az anyagi részecskék terjednek tova, hanem a rezgésállapot vagy az ezt jellemző </a:t>
            </a:r>
            <a:r>
              <a:rPr lang="hu-HU" dirty="0" smtClean="0">
                <a:effectLst/>
              </a:rPr>
              <a:t>fázis, </a:t>
            </a:r>
            <a:r>
              <a:rPr lang="hu-HU" dirty="0">
                <a:effectLst/>
              </a:rPr>
              <a:t>továbbá a rezgési energia és </a:t>
            </a:r>
            <a:r>
              <a:rPr lang="hu-HU" dirty="0" smtClean="0">
                <a:effectLst/>
              </a:rPr>
              <a:t>impulzus</a:t>
            </a:r>
            <a:endParaRPr lang="cs-CZ" dirty="0">
              <a:effectLst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DD1C-600C-C640-B926-3FE12C344B07}" type="datetime1">
              <a:rPr lang="hu-HU" smtClean="0"/>
              <a:t>15. 11. 20.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Katona Péter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969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reveal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>
                <a:effectLst/>
              </a:rPr>
              <a:t>Hullámterjedés egy egyenes mentén</a:t>
            </a:r>
            <a:r>
              <a:rPr lang="cs-CZ" dirty="0">
                <a:effectLst/>
              </a:rPr>
              <a:t> </a:t>
            </a:r>
            <a:r>
              <a:rPr lang="hu-HU" dirty="0">
                <a:effectLst/>
              </a:rPr>
              <a:t>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882588"/>
            <a:ext cx="7581901" cy="4473762"/>
          </a:xfrm>
        </p:spPr>
        <p:txBody>
          <a:bodyPr>
            <a:normAutofit fontScale="85000" lnSpcReduction="10000"/>
          </a:bodyPr>
          <a:lstStyle/>
          <a:p>
            <a:r>
              <a:rPr lang="hu-HU" dirty="0">
                <a:effectLst/>
              </a:rPr>
              <a:t>A hullám valamely két, egyenlő fázisban rezgő szomszédos pont távolságát, hullámhossznak (λ) </a:t>
            </a:r>
            <a:r>
              <a:rPr lang="hu-HU" dirty="0" smtClean="0">
                <a:effectLst/>
              </a:rPr>
              <a:t>nevezzük</a:t>
            </a:r>
          </a:p>
          <a:p>
            <a:pPr lvl="1"/>
            <a:r>
              <a:rPr lang="hu-HU" dirty="0" smtClean="0">
                <a:effectLst/>
              </a:rPr>
              <a:t>A </a:t>
            </a:r>
            <a:r>
              <a:rPr lang="hu-HU" dirty="0">
                <a:effectLst/>
              </a:rPr>
              <a:t>hullámhossz az a távolság, amelyet a zavar a közegben a T teljes rezgésidő alatt megtesz, </a:t>
            </a:r>
            <a:r>
              <a:rPr lang="hu-HU" dirty="0" smtClean="0">
                <a:effectLst/>
              </a:rPr>
              <a:t>azaz</a:t>
            </a:r>
          </a:p>
          <a:p>
            <a:r>
              <a:rPr lang="hu-HU" dirty="0">
                <a:effectLst/>
              </a:rPr>
              <a:t>A szinuszos hullám időben és térben periodikus jelenség, amely időbeli periódusa a </a:t>
            </a:r>
            <a:r>
              <a:rPr lang="hu-HU" i="1" dirty="0">
                <a:effectLst/>
              </a:rPr>
              <a:t>T</a:t>
            </a:r>
            <a:r>
              <a:rPr lang="hu-HU" dirty="0">
                <a:effectLst/>
              </a:rPr>
              <a:t> rezgésidő, térbeli periódusa pedig a </a:t>
            </a:r>
            <a:r>
              <a:rPr lang="hu-HU" i="1" dirty="0">
                <a:effectLst/>
              </a:rPr>
              <a:t>λ</a:t>
            </a:r>
            <a:r>
              <a:rPr lang="hu-HU" dirty="0">
                <a:effectLst/>
              </a:rPr>
              <a:t> hullámhossz</a:t>
            </a:r>
            <a:r>
              <a:rPr lang="hu-HU" dirty="0" smtClean="0">
                <a:effectLst/>
              </a:rPr>
              <a:t>.</a:t>
            </a:r>
            <a:endParaRPr lang="cs-CZ" dirty="0">
              <a:effectLst/>
            </a:endParaRPr>
          </a:p>
          <a:p>
            <a:pPr marL="0" indent="0" algn="ctr">
              <a:buNone/>
            </a:pPr>
            <a:r>
              <a:rPr lang="en-US" sz="4000" dirty="0">
                <a:effectLst/>
              </a:rPr>
              <a:t>c = f · </a:t>
            </a:r>
            <a:r>
              <a:rPr lang="en-US" sz="4000" dirty="0" err="1">
                <a:effectLst/>
              </a:rPr>
              <a:t>λ</a:t>
            </a:r>
            <a:endParaRPr lang="cs-CZ" sz="4000" dirty="0">
              <a:effectLst/>
            </a:endParaRPr>
          </a:p>
          <a:p>
            <a:pPr marL="0" indent="0" algn="ctr">
              <a:buNone/>
            </a:pPr>
            <a:r>
              <a:rPr lang="en-US" sz="4000" dirty="0" err="1">
                <a:effectLst/>
              </a:rPr>
              <a:t>λ</a:t>
            </a:r>
            <a:r>
              <a:rPr lang="en-US" sz="4000" dirty="0">
                <a:effectLst/>
              </a:rPr>
              <a:t> = c · T</a:t>
            </a:r>
            <a:r>
              <a:rPr lang="cs-CZ" sz="4000" dirty="0">
                <a:effectLst/>
              </a:rPr>
              <a:t> </a:t>
            </a:r>
            <a:r>
              <a:rPr lang="hu-HU" dirty="0">
                <a:effectLst/>
              </a:rPr>
              <a:t> </a:t>
            </a:r>
            <a:endParaRPr lang="hu-HU" dirty="0" smtClean="0">
              <a:effectLst/>
            </a:endParaRPr>
          </a:p>
          <a:p>
            <a:pPr marL="0" indent="0" algn="ctr">
              <a:buNone/>
            </a:pPr>
            <a:endParaRPr lang="cs-CZ" dirty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DD1C-600C-C640-B926-3FE12C344B07}" type="datetime1">
              <a:rPr lang="hu-HU" smtClean="0"/>
              <a:t>15. 11. 20.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Katona Péter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867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reveal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>
                <a:effectLst/>
              </a:rPr>
              <a:t>Hullámterjedés egy egyenes mentén</a:t>
            </a:r>
            <a:r>
              <a:rPr lang="cs-CZ" dirty="0">
                <a:effectLst/>
              </a:rPr>
              <a:t> </a:t>
            </a:r>
            <a:r>
              <a:rPr lang="hu-HU" dirty="0">
                <a:effectLst/>
              </a:rPr>
              <a:t>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effectLst/>
              </a:rPr>
              <a:t>Visszaverődés</a:t>
            </a:r>
            <a:r>
              <a:rPr lang="cs-CZ" dirty="0" smtClean="0">
                <a:effectLst/>
              </a:rPr>
              <a:t>:</a:t>
            </a:r>
          </a:p>
          <a:p>
            <a:pPr lvl="1"/>
            <a:r>
              <a:rPr lang="hu-HU" dirty="0">
                <a:effectLst/>
              </a:rPr>
              <a:t>Az egyik végén szilárd falhoz erősített, kifeszített gumikötélnél, a fal felé haladó zavar, a visszaverődés után ellentétes </a:t>
            </a:r>
            <a:r>
              <a:rPr lang="hu-HU" dirty="0" smtClean="0">
                <a:effectLst/>
              </a:rPr>
              <a:t>lesz</a:t>
            </a:r>
          </a:p>
          <a:p>
            <a:pPr lvl="1"/>
            <a:r>
              <a:rPr lang="hu-HU" dirty="0" smtClean="0">
                <a:effectLst/>
              </a:rPr>
              <a:t>Ezt </a:t>
            </a:r>
            <a:r>
              <a:rPr lang="hu-HU" dirty="0">
                <a:effectLst/>
              </a:rPr>
              <a:t>másképpen úgy fejezhetjük ki, hogy </a:t>
            </a:r>
            <a:r>
              <a:rPr lang="hu-HU" i="1" dirty="0">
                <a:effectLst/>
              </a:rPr>
              <a:t>rögzített végen való visszaverődésnél π (=180</a:t>
            </a:r>
            <a:r>
              <a:rPr lang="hu-HU" i="1" baseline="30000" dirty="0">
                <a:effectLst/>
              </a:rPr>
              <a:t>0</a:t>
            </a:r>
            <a:r>
              <a:rPr lang="hu-HU" i="1" dirty="0">
                <a:effectLst/>
              </a:rPr>
              <a:t>) fázisugrás lép </a:t>
            </a:r>
            <a:r>
              <a:rPr lang="hu-HU" i="1" dirty="0" smtClean="0">
                <a:effectLst/>
              </a:rPr>
              <a:t>fel</a:t>
            </a:r>
            <a:endParaRPr lang="hu-HU" dirty="0">
              <a:effectLst/>
            </a:endParaRPr>
          </a:p>
          <a:p>
            <a:pPr lvl="2"/>
            <a:r>
              <a:rPr lang="hu-HU" dirty="0" smtClean="0">
                <a:effectLst/>
              </a:rPr>
              <a:t>Ezzel </a:t>
            </a:r>
            <a:r>
              <a:rPr lang="hu-HU" dirty="0">
                <a:effectLst/>
              </a:rPr>
              <a:t>ellentétben a </a:t>
            </a:r>
            <a:r>
              <a:rPr lang="hu-HU" i="1" dirty="0">
                <a:effectLst/>
              </a:rPr>
              <a:t>szabad végen történő visszaverődésnél nincsen </a:t>
            </a:r>
            <a:r>
              <a:rPr lang="hu-HU" i="1" dirty="0" smtClean="0">
                <a:effectLst/>
              </a:rPr>
              <a:t>fázisugrás</a:t>
            </a:r>
            <a:endParaRPr lang="cs-CZ" dirty="0">
              <a:effectLst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DD1C-600C-C640-B926-3FE12C344B07}" type="datetime1">
              <a:rPr lang="hu-HU" smtClean="0"/>
              <a:t>15. 11. 20.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Katona Péter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862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reveal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>
                <a:effectLst/>
              </a:rPr>
              <a:t>Hullámterjedés egy egyenes mentén</a:t>
            </a:r>
            <a:r>
              <a:rPr lang="cs-CZ" dirty="0">
                <a:effectLst/>
              </a:rPr>
              <a:t> </a:t>
            </a:r>
            <a:r>
              <a:rPr lang="hu-HU" dirty="0">
                <a:effectLst/>
              </a:rPr>
              <a:t>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effectLst/>
              </a:rPr>
              <a:t>Interferencia:</a:t>
            </a:r>
          </a:p>
          <a:p>
            <a:pPr lvl="1"/>
            <a:r>
              <a:rPr lang="hu-HU" dirty="0">
                <a:effectLst/>
              </a:rPr>
              <a:t>Ha a kötél végén tartósan keltünk hullámokat, akkor a kötél másik vége felé haladó hullámok az onnan visszavert hullámokkal találkoznak, és interferencia jön </a:t>
            </a:r>
            <a:r>
              <a:rPr lang="hu-HU" dirty="0" smtClean="0">
                <a:effectLst/>
              </a:rPr>
              <a:t>létre</a:t>
            </a:r>
          </a:p>
          <a:p>
            <a:pPr lvl="1"/>
            <a:r>
              <a:rPr lang="hu-HU" dirty="0" smtClean="0">
                <a:effectLst/>
              </a:rPr>
              <a:t>Általánosan</a:t>
            </a:r>
            <a:r>
              <a:rPr lang="hu-HU" dirty="0">
                <a:effectLst/>
              </a:rPr>
              <a:t>,</a:t>
            </a:r>
            <a:r>
              <a:rPr lang="hu-HU" i="1" dirty="0">
                <a:effectLst/>
              </a:rPr>
              <a:t> interferencia néven foglaljuk össze azokat a jelenségeket, amelyek akkor keletkeznek, ha két vagy több hullám valamely helyen találkozik</a:t>
            </a:r>
            <a:r>
              <a:rPr lang="hu-HU" dirty="0">
                <a:effectLst/>
              </a:rPr>
              <a:t>. </a:t>
            </a:r>
            <a:endParaRPr lang="cs-CZ" dirty="0">
              <a:effectLst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DD1C-600C-C640-B926-3FE12C344B07}" type="datetime1">
              <a:rPr lang="hu-HU" smtClean="0"/>
              <a:t>15. 11. 20.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Katona Péter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618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reveal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>
                <a:effectLst/>
              </a:rPr>
              <a:t>Hullámterjedés egy egyenes mentén</a:t>
            </a:r>
            <a:r>
              <a:rPr lang="cs-CZ" dirty="0">
                <a:effectLst/>
              </a:rPr>
              <a:t> </a:t>
            </a:r>
            <a:r>
              <a:rPr lang="hu-HU" dirty="0">
                <a:effectLst/>
              </a:rPr>
              <a:t>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>
                <a:effectLst/>
              </a:rPr>
              <a:t>Állóhullámok</a:t>
            </a:r>
            <a:r>
              <a:rPr lang="cs-CZ" dirty="0" smtClean="0">
                <a:effectLst/>
              </a:rPr>
              <a:t>:</a:t>
            </a:r>
          </a:p>
          <a:p>
            <a:r>
              <a:rPr lang="hu-HU" dirty="0">
                <a:effectLst/>
              </a:rPr>
              <a:t>A kötél mentén akkor keletkeznek, ha – pl. visszaverődés következtében – egymással szemben haladó, egyenlő frekvenciájú és amplitúdójú hullámok </a:t>
            </a:r>
            <a:r>
              <a:rPr lang="hu-HU" dirty="0" smtClean="0">
                <a:effectLst/>
              </a:rPr>
              <a:t>interferálnak</a:t>
            </a:r>
          </a:p>
          <a:p>
            <a:r>
              <a:rPr lang="hu-HU" dirty="0" smtClean="0">
                <a:effectLst/>
              </a:rPr>
              <a:t>Tehát</a:t>
            </a:r>
            <a:r>
              <a:rPr lang="hu-HU" dirty="0">
                <a:effectLst/>
              </a:rPr>
              <a:t>: </a:t>
            </a:r>
            <a:r>
              <a:rPr lang="hu-HU" i="1" dirty="0">
                <a:effectLst/>
              </a:rPr>
              <a:t>két szomszédos csomópont távolsága λ/2, az állóhullámmá összetevődő haladó hullámok hullámhosszának a </a:t>
            </a:r>
            <a:r>
              <a:rPr lang="hu-HU" i="1" dirty="0" smtClean="0">
                <a:effectLst/>
              </a:rPr>
              <a:t>fele</a:t>
            </a:r>
            <a:endParaRPr lang="cs-CZ" sz="2000" dirty="0">
              <a:effectLst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DD1C-600C-C640-B926-3FE12C344B07}" type="datetime1">
              <a:rPr lang="hu-HU" smtClean="0"/>
              <a:t>15. 11. 20.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Katona Péter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 descr="állóhullám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76872"/>
            <a:ext cx="7199998" cy="23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073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reveal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1246</Words>
  <Application>Microsoft Macintosh PowerPoint</Application>
  <PresentationFormat>On-screen Show (4:3)</PresentationFormat>
  <Paragraphs>139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Office-téma</vt:lpstr>
      <vt:lpstr>Biofizika</vt:lpstr>
      <vt:lpstr>Hullámtan</vt:lpstr>
      <vt:lpstr>Hullámtan</vt:lpstr>
      <vt:lpstr>Hullámterjedés egy egyenes mentén  </vt:lpstr>
      <vt:lpstr>Hullámterjedés egy egyenes mentén  </vt:lpstr>
      <vt:lpstr>Hullámterjedés egy egyenes mentén  </vt:lpstr>
      <vt:lpstr>Hullámterjedés egy egyenes mentén  </vt:lpstr>
      <vt:lpstr>Hullámterjedés egy egyenes mentén  </vt:lpstr>
      <vt:lpstr>Hullámterjedés egy egyenes mentén  </vt:lpstr>
      <vt:lpstr>Felületi hullámok </vt:lpstr>
      <vt:lpstr>Térbeli hullámok</vt:lpstr>
      <vt:lpstr>Elhajlás (diffrakció)</vt:lpstr>
      <vt:lpstr>Visszaverődés (reflexió)</vt:lpstr>
      <vt:lpstr>Törés (refrakcó)</vt:lpstr>
      <vt:lpstr>Huygens elve (1678)</vt:lpstr>
      <vt:lpstr>Hangtan</vt:lpstr>
      <vt:lpstr>Hangtan</vt:lpstr>
      <vt:lpstr>Hangtan</vt:lpstr>
      <vt:lpstr>Hangtan</vt:lpstr>
      <vt:lpstr>Hangtan</vt:lpstr>
      <vt:lpstr>Hangtan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Tantárgy neve</dc:title>
  <dc:creator>Biomechanika</dc:creator>
  <cp:lastModifiedBy>Péter Katona</cp:lastModifiedBy>
  <cp:revision>15</cp:revision>
  <dcterms:created xsi:type="dcterms:W3CDTF">2015-08-18T11:06:56Z</dcterms:created>
  <dcterms:modified xsi:type="dcterms:W3CDTF">2015-11-20T08:08:28Z</dcterms:modified>
</cp:coreProperties>
</file>