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06" r:id="rId4"/>
    <p:sldId id="299" r:id="rId5"/>
    <p:sldId id="351" r:id="rId6"/>
    <p:sldId id="301" r:id="rId7"/>
    <p:sldId id="341" r:id="rId8"/>
    <p:sldId id="342" r:id="rId9"/>
    <p:sldId id="303" r:id="rId10"/>
    <p:sldId id="283" r:id="rId11"/>
    <p:sldId id="284" r:id="rId12"/>
    <p:sldId id="285" r:id="rId13"/>
    <p:sldId id="286" r:id="rId14"/>
    <p:sldId id="288" r:id="rId15"/>
    <p:sldId id="287" r:id="rId16"/>
    <p:sldId id="300" r:id="rId17"/>
    <p:sldId id="344" r:id="rId18"/>
    <p:sldId id="302" r:id="rId19"/>
    <p:sldId id="304" r:id="rId20"/>
    <p:sldId id="305" r:id="rId21"/>
    <p:sldId id="276" r:id="rId22"/>
    <p:sldId id="277" r:id="rId23"/>
    <p:sldId id="282" r:id="rId24"/>
    <p:sldId id="278" r:id="rId25"/>
    <p:sldId id="279" r:id="rId26"/>
    <p:sldId id="280" r:id="rId27"/>
    <p:sldId id="281" r:id="rId28"/>
    <p:sldId id="335" r:id="rId29"/>
    <p:sldId id="339" r:id="rId30"/>
    <p:sldId id="275" r:id="rId31"/>
    <p:sldId id="297" r:id="rId32"/>
    <p:sldId id="346" r:id="rId33"/>
    <p:sldId id="307" r:id="rId34"/>
    <p:sldId id="308" r:id="rId35"/>
    <p:sldId id="310" r:id="rId36"/>
    <p:sldId id="311" r:id="rId37"/>
    <p:sldId id="315" r:id="rId38"/>
    <p:sldId id="313" r:id="rId39"/>
    <p:sldId id="309" r:id="rId40"/>
    <p:sldId id="312" r:id="rId41"/>
    <p:sldId id="314" r:id="rId42"/>
    <p:sldId id="318" r:id="rId43"/>
    <p:sldId id="316" r:id="rId44"/>
    <p:sldId id="317" r:id="rId45"/>
    <p:sldId id="319" r:id="rId46"/>
    <p:sldId id="320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47" r:id="rId55"/>
    <p:sldId id="329" r:id="rId56"/>
    <p:sldId id="330" r:id="rId57"/>
    <p:sldId id="345" r:id="rId58"/>
    <p:sldId id="331" r:id="rId59"/>
    <p:sldId id="332" r:id="rId60"/>
    <p:sldId id="333" r:id="rId61"/>
    <p:sldId id="334" r:id="rId62"/>
    <p:sldId id="336" r:id="rId63"/>
    <p:sldId id="337" r:id="rId64"/>
    <p:sldId id="338" r:id="rId65"/>
    <p:sldId id="349" r:id="rId66"/>
    <p:sldId id="350" r:id="rId67"/>
    <p:sldId id="264" r:id="rId6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ck Ádám" initials="BÁ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14T13:46:28.861" idx="30">
    <p:pos x="1234" y="3711"/>
    <p:text>SH kép!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14T13:46:28.861" idx="31">
    <p:pos x="1234" y="3711"/>
    <p:text>SH kép!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5C2777416B088C7A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jtiasgMgwY" TargetMode="External"/><Relationship Id="rId2" Type="http://schemas.openxmlformats.org/officeDocument/2006/relationships/hyperlink" Target="https://www.youtube.com/watch?v=ZFu7bdbnZx8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youtube.com/watch?v=zHQNjf_lvzE" TargetMode="External"/><Relationship Id="rId4" Type="http://schemas.openxmlformats.org/officeDocument/2006/relationships/hyperlink" Target="https://www.youtube.com/watch?v=59Tw9hbbAZ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Ag2iLEWVh0" TargetMode="External"/><Relationship Id="rId2" Type="http://schemas.openxmlformats.org/officeDocument/2006/relationships/hyperlink" Target="https://upload.wikimedia.org/wikipedia/commons/c/c4/Akathisie.ogg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QYYx1mZDpPw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nkonyvtar.hu/hu/tartalom/tamop425/2011_0001_524_Neurologia/ch01s03.html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Tz-iVI2mf4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nkonyvtar.hu/hu/tartalom/tamop425/2011_0001_524_Neurologia/ch01s03.html" TargetMode="Externa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nkonyvtar.hu/hu/tartalom/tamop425/2011_0001_524_Neurologia/ch01s03.html" TargetMode="Externa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75856" y="2924944"/>
            <a:ext cx="5760640" cy="1008113"/>
          </a:xfrm>
        </p:spPr>
        <p:txBody>
          <a:bodyPr>
            <a:noAutofit/>
          </a:bodyPr>
          <a:lstStyle/>
          <a:p>
            <a:pPr algn="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Mozgástanulás és szabályozás</a:t>
            </a:r>
            <a:endParaRPr lang="hu-H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91880" y="4149080"/>
            <a:ext cx="5248672" cy="720080"/>
          </a:xfrm>
        </p:spPr>
        <p:txBody>
          <a:bodyPr>
            <a:normAutofit/>
          </a:bodyPr>
          <a:lstStyle/>
          <a:p>
            <a:pPr algn="r"/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u-HU" sz="18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Kopper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Bence, 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Tóth Kata</a:t>
            </a:r>
            <a:endParaRPr lang="hu-HU" sz="1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9"/>
          <a:stretch/>
        </p:blipFill>
        <p:spPr>
          <a:xfrm>
            <a:off x="4355976" y="116632"/>
            <a:ext cx="4824536" cy="659895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4320480" cy="4968552"/>
          </a:xfrm>
        </p:spPr>
        <p:txBody>
          <a:bodyPr>
            <a:noAutofit/>
          </a:bodyPr>
          <a:lstStyle/>
          <a:p>
            <a:pPr lvl="1"/>
            <a:r>
              <a:rPr lang="hu-HU" sz="2400" dirty="0" err="1" smtClean="0"/>
              <a:t>Efferens</a:t>
            </a:r>
            <a:r>
              <a:rPr lang="hu-HU" sz="2400" dirty="0" smtClean="0"/>
              <a:t> pályái: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2400" b="1" u="sng" dirty="0" err="1" smtClean="0"/>
              <a:t>Tractus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tectospinalis</a:t>
            </a:r>
            <a:endParaRPr lang="hu-HU" sz="2400" b="1" u="sng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b="1" dirty="0" smtClean="0"/>
              <a:t>Látóreflex központját a felső nyaki gerincvelői szelvényekkel</a:t>
            </a:r>
            <a:r>
              <a:rPr lang="hu-HU" sz="2400" dirty="0" smtClean="0"/>
              <a:t> köti </a:t>
            </a:r>
            <a:r>
              <a:rPr lang="hu-HU" sz="2400" dirty="0"/>
              <a:t>össze: </a:t>
            </a:r>
            <a:r>
              <a:rPr lang="hu-HU" sz="2400" dirty="0" smtClean="0"/>
              <a:t>fejfordítást eredményez a </a:t>
            </a:r>
            <a:r>
              <a:rPr lang="hu-HU" sz="2400" dirty="0"/>
              <a:t>vizuális inger </a:t>
            </a:r>
            <a:r>
              <a:rPr lang="hu-HU" sz="2400" dirty="0" smtClean="0"/>
              <a:t>irányába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Középagyi </a:t>
            </a:r>
            <a:r>
              <a:rPr lang="hu-HU" sz="2400" b="1" dirty="0" smtClean="0"/>
              <a:t>labirintus felegyenesedési reflex látási és hallási ingerekre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b="1" dirty="0" smtClean="0"/>
              <a:t>Szem-kéz koordináció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504" y="273631"/>
            <a:ext cx="5050904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smtClean="0"/>
              <a:t>Extrapiramidális rendszer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4554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9"/>
          <a:stretch/>
        </p:blipFill>
        <p:spPr>
          <a:xfrm>
            <a:off x="4355976" y="116632"/>
            <a:ext cx="4824536" cy="659895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1520" y="1013853"/>
            <a:ext cx="4320480" cy="4968552"/>
          </a:xfrm>
        </p:spPr>
        <p:txBody>
          <a:bodyPr>
            <a:noAutofit/>
          </a:bodyPr>
          <a:lstStyle/>
          <a:p>
            <a:pPr lvl="1"/>
            <a:r>
              <a:rPr lang="hu-HU" sz="2200" dirty="0" err="1" smtClean="0"/>
              <a:t>Efferens</a:t>
            </a:r>
            <a:r>
              <a:rPr lang="hu-HU" sz="2200" dirty="0" smtClean="0"/>
              <a:t> pályái:</a:t>
            </a:r>
          </a:p>
          <a:p>
            <a:pPr marL="800100" lvl="1" indent="-342900">
              <a:buFont typeface="+mj-lt"/>
              <a:buAutoNum type="arabicPeriod" startAt="2"/>
            </a:pPr>
            <a:r>
              <a:rPr lang="hu-HU" sz="2200" b="1" u="sng" dirty="0" err="1" smtClean="0"/>
              <a:t>Tractus</a:t>
            </a:r>
            <a:r>
              <a:rPr lang="hu-HU" sz="2200" b="1" u="sng" dirty="0" smtClean="0"/>
              <a:t> </a:t>
            </a:r>
            <a:r>
              <a:rPr lang="hu-HU" sz="2200" b="1" u="sng" dirty="0" err="1" smtClean="0"/>
              <a:t>rubrospinalis</a:t>
            </a:r>
            <a:endParaRPr lang="hu-HU" sz="2200" b="1" u="sng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dirty="0"/>
              <a:t>Csak a felső 3 nyaki szegmentumot éri el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b="1" dirty="0" smtClean="0"/>
              <a:t>Serkenti </a:t>
            </a:r>
            <a:r>
              <a:rPr lang="hu-HU" sz="2200" b="1" dirty="0"/>
              <a:t>a </a:t>
            </a:r>
            <a:r>
              <a:rPr lang="hu-HU" sz="2200" b="1" dirty="0" smtClean="0"/>
              <a:t>felső végtag hajlító </a:t>
            </a:r>
            <a:r>
              <a:rPr lang="hu-HU" sz="2200" b="1" dirty="0"/>
              <a:t>és gátolja a feszítő </a:t>
            </a:r>
            <a:r>
              <a:rPr lang="hu-HU" sz="2200" b="1" dirty="0" smtClean="0"/>
              <a:t>izmait</a:t>
            </a:r>
            <a:endParaRPr lang="hu-HU" sz="22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dirty="0" smtClean="0"/>
              <a:t>A </a:t>
            </a:r>
            <a:r>
              <a:rPr lang="hu-HU" sz="2200" dirty="0"/>
              <a:t>kéreg – </a:t>
            </a:r>
            <a:r>
              <a:rPr lang="hu-HU" sz="2200" dirty="0" err="1"/>
              <a:t>vörösmag</a:t>
            </a:r>
            <a:r>
              <a:rPr lang="hu-HU" sz="2200" dirty="0"/>
              <a:t> – gerincvelő útvonal egy </a:t>
            </a:r>
            <a:r>
              <a:rPr lang="hu-HU" sz="2200" b="1" dirty="0"/>
              <a:t>alternatív</a:t>
            </a:r>
            <a:r>
              <a:rPr lang="hu-HU" sz="2200" dirty="0"/>
              <a:t>  útvonala a </a:t>
            </a:r>
            <a:r>
              <a:rPr lang="hu-HU" sz="2200" b="1" dirty="0" smtClean="0"/>
              <a:t>piramispályá</a:t>
            </a:r>
            <a:r>
              <a:rPr lang="hu-HU" sz="2200" dirty="0" smtClean="0"/>
              <a:t>nak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dirty="0" smtClean="0"/>
              <a:t>Csökkenti az izomtónust</a:t>
            </a:r>
            <a:endParaRPr lang="hu-HU" sz="22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504" y="273631"/>
            <a:ext cx="5050904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smtClean="0"/>
              <a:t>Extrapiramidális rendszer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5148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9"/>
          <a:stretch/>
        </p:blipFill>
        <p:spPr>
          <a:xfrm>
            <a:off x="4355976" y="116632"/>
            <a:ext cx="4824536" cy="659895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4320480" cy="4968552"/>
          </a:xfrm>
        </p:spPr>
        <p:txBody>
          <a:bodyPr>
            <a:noAutofit/>
          </a:bodyPr>
          <a:lstStyle/>
          <a:p>
            <a:pPr lvl="1"/>
            <a:r>
              <a:rPr lang="hu-HU" sz="2200" dirty="0" err="1" smtClean="0"/>
              <a:t>Efferens</a:t>
            </a:r>
            <a:r>
              <a:rPr lang="hu-HU" sz="2200" dirty="0" smtClean="0"/>
              <a:t> pályái: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hu-HU" sz="2200" b="1" u="sng" dirty="0" err="1" smtClean="0"/>
              <a:t>Tractus</a:t>
            </a:r>
            <a:r>
              <a:rPr lang="hu-HU" sz="2200" b="1" u="sng" dirty="0" smtClean="0"/>
              <a:t> </a:t>
            </a:r>
            <a:r>
              <a:rPr lang="hu-HU" sz="2200" b="1" u="sng" dirty="0" err="1" smtClean="0"/>
              <a:t>reticulospinalis</a:t>
            </a:r>
            <a:r>
              <a:rPr lang="hu-HU" sz="2200" b="1" u="sng" dirty="0" smtClean="0"/>
              <a:t> </a:t>
            </a:r>
            <a:r>
              <a:rPr lang="hu-HU" sz="2200" dirty="0" smtClean="0"/>
              <a:t>(17)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dirty="0" err="1" smtClean="0"/>
              <a:t>Medialis</a:t>
            </a:r>
            <a:r>
              <a:rPr lang="hu-HU" sz="2200" dirty="0" smtClean="0"/>
              <a:t> és </a:t>
            </a:r>
            <a:r>
              <a:rPr lang="hu-HU" sz="2200" dirty="0" err="1" smtClean="0"/>
              <a:t>lateralis</a:t>
            </a:r>
            <a:r>
              <a:rPr lang="hu-HU" sz="2200" dirty="0" smtClean="0"/>
              <a:t> rész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b="1" dirty="0" err="1" smtClean="0"/>
              <a:t>Medialis</a:t>
            </a:r>
            <a:r>
              <a:rPr lang="hu-HU" sz="2200" dirty="0" smtClean="0"/>
              <a:t> az elülső kötegben fut a </a:t>
            </a:r>
            <a:r>
              <a:rPr lang="hu-HU" sz="2200" dirty="0" err="1" smtClean="0"/>
              <a:t>tr</a:t>
            </a:r>
            <a:r>
              <a:rPr lang="hu-HU" sz="2200" dirty="0" smtClean="0"/>
              <a:t>. </a:t>
            </a:r>
            <a:r>
              <a:rPr lang="hu-HU" sz="2200" dirty="0" err="1" smtClean="0"/>
              <a:t>vestibulospinalis</a:t>
            </a:r>
            <a:r>
              <a:rPr lang="hu-HU" sz="2200" dirty="0" smtClean="0"/>
              <a:t> mellett - </a:t>
            </a:r>
            <a:r>
              <a:rPr lang="hu-HU" sz="2200" b="1" dirty="0" smtClean="0"/>
              <a:t>izomtónust növeli</a:t>
            </a:r>
            <a:r>
              <a:rPr lang="hu-HU" sz="2200" dirty="0" smtClean="0"/>
              <a:t>, </a:t>
            </a:r>
            <a:r>
              <a:rPr lang="hu-HU" sz="2200" b="1" dirty="0" err="1" smtClean="0"/>
              <a:t>antigravitációs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extenzor</a:t>
            </a:r>
            <a:r>
              <a:rPr lang="hu-HU" sz="2200" b="1" dirty="0" smtClean="0"/>
              <a:t> izmok</a:t>
            </a:r>
            <a:r>
              <a:rPr lang="hu-HU" sz="2200" dirty="0" smtClean="0"/>
              <a:t>at serkenti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b="1" dirty="0" err="1" smtClean="0"/>
              <a:t>Lateralis</a:t>
            </a:r>
            <a:r>
              <a:rPr lang="hu-HU" sz="2200" dirty="0" smtClean="0"/>
              <a:t> az oldalsó kötegben fut a </a:t>
            </a:r>
            <a:r>
              <a:rPr lang="hu-HU" sz="2200" dirty="0" err="1" smtClean="0"/>
              <a:t>tr</a:t>
            </a:r>
            <a:r>
              <a:rPr lang="hu-HU" sz="2200" dirty="0" smtClean="0"/>
              <a:t>. </a:t>
            </a:r>
            <a:r>
              <a:rPr lang="hu-HU" sz="2200" dirty="0" err="1" smtClean="0"/>
              <a:t>rubrospinalis</a:t>
            </a:r>
            <a:r>
              <a:rPr lang="hu-HU" sz="2200" dirty="0" smtClean="0"/>
              <a:t> mellett – </a:t>
            </a:r>
            <a:r>
              <a:rPr lang="hu-HU" sz="2200" b="1" dirty="0" smtClean="0"/>
              <a:t>izomtónust csökkenti</a:t>
            </a:r>
            <a:r>
              <a:rPr lang="hu-HU" sz="2200" dirty="0" smtClean="0"/>
              <a:t>, </a:t>
            </a:r>
            <a:r>
              <a:rPr lang="hu-HU" sz="2200" b="1" dirty="0" smtClean="0"/>
              <a:t>törzs </a:t>
            </a:r>
            <a:r>
              <a:rPr lang="hu-HU" sz="2200" b="1" dirty="0" err="1" smtClean="0"/>
              <a:t>extenzor</a:t>
            </a:r>
            <a:r>
              <a:rPr lang="hu-HU" sz="2200" b="1" dirty="0" smtClean="0"/>
              <a:t> izmai</a:t>
            </a:r>
            <a:r>
              <a:rPr lang="hu-HU" sz="2200" dirty="0" smtClean="0"/>
              <a:t>t gátolja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dirty="0" err="1" smtClean="0"/>
              <a:t>Afferentációt</a:t>
            </a:r>
            <a:r>
              <a:rPr lang="hu-HU" sz="2200" dirty="0" smtClean="0"/>
              <a:t> kap a kéregből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504" y="273631"/>
            <a:ext cx="5050904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1670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9"/>
          <a:stretch/>
        </p:blipFill>
        <p:spPr>
          <a:xfrm>
            <a:off x="4355976" y="116632"/>
            <a:ext cx="4824536" cy="659895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4320480" cy="4968552"/>
          </a:xfrm>
        </p:spPr>
        <p:txBody>
          <a:bodyPr>
            <a:noAutofit/>
          </a:bodyPr>
          <a:lstStyle/>
          <a:p>
            <a:pPr lvl="1"/>
            <a:r>
              <a:rPr lang="hu-HU" sz="2000" dirty="0" err="1" smtClean="0"/>
              <a:t>Efferens</a:t>
            </a:r>
            <a:r>
              <a:rPr lang="hu-HU" sz="2000" dirty="0" smtClean="0"/>
              <a:t> pályái:</a:t>
            </a:r>
          </a:p>
          <a:p>
            <a:pPr marL="800100" lvl="1" indent="-342900">
              <a:buFont typeface="+mj-lt"/>
              <a:buAutoNum type="arabicPeriod" startAt="4"/>
            </a:pPr>
            <a:r>
              <a:rPr lang="hu-HU" sz="2000" b="1" u="sng" dirty="0" err="1" smtClean="0"/>
              <a:t>Tractus</a:t>
            </a:r>
            <a:r>
              <a:rPr lang="hu-HU" sz="2000" b="1" u="sng" dirty="0" smtClean="0"/>
              <a:t> </a:t>
            </a:r>
            <a:r>
              <a:rPr lang="hu-HU" sz="2000" b="1" u="sng" dirty="0" err="1" smtClean="0"/>
              <a:t>vestibulospinalis</a:t>
            </a:r>
            <a:r>
              <a:rPr lang="hu-HU" sz="2000" b="1" u="sng" dirty="0" smtClean="0"/>
              <a:t> </a:t>
            </a:r>
            <a:r>
              <a:rPr lang="hu-HU" sz="2000" dirty="0" smtClean="0"/>
              <a:t>(18)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Egyensúly megtartása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Afferentációt</a:t>
            </a:r>
            <a:r>
              <a:rPr lang="hu-HU" sz="2000" dirty="0" smtClean="0"/>
              <a:t> a </a:t>
            </a:r>
            <a:r>
              <a:rPr lang="hu-HU" sz="2000" dirty="0" err="1" smtClean="0"/>
              <a:t>vestibularis</a:t>
            </a:r>
            <a:r>
              <a:rPr lang="hu-HU" sz="2000" dirty="0" smtClean="0"/>
              <a:t> rendszerből kap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err="1" smtClean="0"/>
              <a:t>Antigravitációs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extenzor</a:t>
            </a:r>
            <a:r>
              <a:rPr lang="hu-HU" sz="2000" b="1" dirty="0" smtClean="0"/>
              <a:t> izmok </a:t>
            </a:r>
            <a:r>
              <a:rPr lang="hu-HU" sz="2000" dirty="0" smtClean="0"/>
              <a:t>serkentése – felegyenesedett, egyensúlyi testhelyzet megtartása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Nyakizmok</a:t>
            </a:r>
            <a:r>
              <a:rPr lang="hu-HU" sz="2000" dirty="0" smtClean="0"/>
              <a:t> beidegzése – fej koordinációja és szemmozgások segítése</a:t>
            </a:r>
            <a:endParaRPr lang="hu-HU" sz="20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504" y="273631"/>
            <a:ext cx="5050904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9028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9"/>
          <a:stretch/>
        </p:blipFill>
        <p:spPr>
          <a:xfrm>
            <a:off x="4355976" y="116632"/>
            <a:ext cx="4824536" cy="659895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4320480" cy="4968552"/>
          </a:xfrm>
        </p:spPr>
        <p:txBody>
          <a:bodyPr>
            <a:noAutofit/>
          </a:bodyPr>
          <a:lstStyle/>
          <a:p>
            <a:pPr lvl="1"/>
            <a:r>
              <a:rPr lang="hu-HU" sz="1800" dirty="0" err="1" smtClean="0"/>
              <a:t>Efferens</a:t>
            </a:r>
            <a:r>
              <a:rPr lang="hu-HU" sz="1800" dirty="0" smtClean="0"/>
              <a:t> pályái:</a:t>
            </a:r>
          </a:p>
          <a:p>
            <a:pPr marL="800100" lvl="1" indent="-342900">
              <a:buFont typeface="+mj-lt"/>
              <a:buAutoNum type="arabicPeriod" startAt="5"/>
            </a:pPr>
            <a:r>
              <a:rPr lang="hu-HU" sz="1800" b="1" u="sng" dirty="0" err="1" smtClean="0"/>
              <a:t>Fasciculus</a:t>
            </a:r>
            <a:r>
              <a:rPr lang="hu-HU" sz="1800" b="1" u="sng" dirty="0" smtClean="0"/>
              <a:t> </a:t>
            </a:r>
            <a:r>
              <a:rPr lang="hu-HU" sz="1800" b="1" u="sng" dirty="0" err="1" smtClean="0"/>
              <a:t>longitudinalis</a:t>
            </a:r>
            <a:r>
              <a:rPr lang="hu-HU" sz="1800" b="1" u="sng" dirty="0" smtClean="0"/>
              <a:t> </a:t>
            </a:r>
            <a:r>
              <a:rPr lang="hu-HU" sz="1800" b="1" u="sng" dirty="0" err="1" smtClean="0"/>
              <a:t>medialis</a:t>
            </a:r>
            <a:endParaRPr lang="hu-HU" sz="1800" b="1" u="sng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1800" dirty="0" smtClean="0"/>
              <a:t>Harmonikus szem - és fej/nyak mozgások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1800" dirty="0" smtClean="0"/>
              <a:t>Szemmozgató </a:t>
            </a:r>
            <a:r>
              <a:rPr lang="hu-HU" sz="1800" dirty="0" err="1" smtClean="0"/>
              <a:t>agyidegmagokat</a:t>
            </a:r>
            <a:r>
              <a:rPr lang="hu-HU" sz="1800" dirty="0" smtClean="0"/>
              <a:t> köti össze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1800" dirty="0" smtClean="0"/>
              <a:t>Integrálja a tekintés központok által indított fejmozgásokat a fej helyzetének </a:t>
            </a:r>
            <a:r>
              <a:rPr lang="hu-HU" sz="1800" dirty="0" err="1" smtClean="0"/>
              <a:t>vesztibuláris</a:t>
            </a:r>
            <a:r>
              <a:rPr lang="hu-HU" sz="1800" dirty="0" smtClean="0"/>
              <a:t>  információival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1800" b="1" dirty="0" err="1" smtClean="0"/>
              <a:t>Vestibulo-okuláris</a:t>
            </a:r>
            <a:r>
              <a:rPr lang="hu-HU" sz="1800" dirty="0" smtClean="0"/>
              <a:t> és </a:t>
            </a:r>
            <a:r>
              <a:rPr lang="hu-HU" sz="1800" dirty="0" err="1" smtClean="0"/>
              <a:t>optokinetikus</a:t>
            </a:r>
            <a:r>
              <a:rPr lang="hu-HU" sz="1800" dirty="0" smtClean="0"/>
              <a:t> </a:t>
            </a:r>
            <a:r>
              <a:rPr lang="hu-HU" sz="1800" b="1" dirty="0" smtClean="0"/>
              <a:t>reflex</a:t>
            </a:r>
            <a:r>
              <a:rPr lang="hu-HU" sz="1800" dirty="0" smtClean="0"/>
              <a:t>ekben vesz részt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1800" b="1" dirty="0" err="1" smtClean="0"/>
              <a:t>Vesztibuláris</a:t>
            </a:r>
            <a:r>
              <a:rPr lang="hu-HU" sz="1800" b="1" dirty="0" smtClean="0"/>
              <a:t> rendszer izgalma által kiváltott szem- és fejmozgások koordinációja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sz="1800" dirty="0" smtClean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504" y="273631"/>
            <a:ext cx="5050904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0998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9"/>
          <a:stretch/>
        </p:blipFill>
        <p:spPr>
          <a:xfrm>
            <a:off x="4355976" y="116632"/>
            <a:ext cx="4824536" cy="659895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4320480" cy="4968552"/>
          </a:xfrm>
        </p:spPr>
        <p:txBody>
          <a:bodyPr>
            <a:noAutofit/>
          </a:bodyPr>
          <a:lstStyle/>
          <a:p>
            <a:pPr lvl="1"/>
            <a:r>
              <a:rPr lang="hu-HU" sz="2000" dirty="0" err="1" smtClean="0"/>
              <a:t>Efferens</a:t>
            </a:r>
            <a:r>
              <a:rPr lang="hu-HU" sz="2000" dirty="0" smtClean="0"/>
              <a:t> pályái: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hu-HU" sz="2000" b="1" u="sng" dirty="0" err="1" smtClean="0"/>
              <a:t>Tractus</a:t>
            </a:r>
            <a:r>
              <a:rPr lang="hu-HU" sz="2000" b="1" u="sng" dirty="0" smtClean="0"/>
              <a:t> </a:t>
            </a:r>
            <a:r>
              <a:rPr lang="hu-HU" sz="2000" b="1" u="sng" dirty="0" err="1" smtClean="0"/>
              <a:t>olivospinalis</a:t>
            </a:r>
            <a:endParaRPr lang="hu-HU" sz="2000" b="1" u="sng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Reflexes izomműködésének szabályozása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 smtClean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504" y="273631"/>
            <a:ext cx="5050904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0984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3664518" y="1881755"/>
            <a:ext cx="224701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Lefutás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7" name="Szöveg helye 3"/>
          <p:cNvSpPr txBox="1">
            <a:spLocks/>
          </p:cNvSpPr>
          <p:nvPr/>
        </p:nvSpPr>
        <p:spPr>
          <a:xfrm>
            <a:off x="39055" y="2313803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dirty="0" smtClean="0"/>
              <a:t>Kéreg </a:t>
            </a:r>
            <a:r>
              <a:rPr lang="hu-HU" sz="2000" dirty="0" smtClean="0">
                <a:sym typeface="Wingdings"/>
              </a:rPr>
              <a:t> </a:t>
            </a:r>
            <a:r>
              <a:rPr lang="hu-HU" sz="2000" dirty="0" err="1" smtClean="0">
                <a:sym typeface="Wingdings"/>
              </a:rPr>
              <a:t>capsula</a:t>
            </a:r>
            <a:r>
              <a:rPr lang="hu-HU" sz="2000" dirty="0" smtClean="0">
                <a:sym typeface="Wingdings"/>
              </a:rPr>
              <a:t> </a:t>
            </a:r>
            <a:r>
              <a:rPr lang="hu-HU" sz="2000" dirty="0" err="1" smtClean="0">
                <a:sym typeface="Wingdings"/>
              </a:rPr>
              <a:t>interna</a:t>
            </a:r>
            <a:r>
              <a:rPr lang="hu-HU" sz="2000" dirty="0" smtClean="0">
                <a:sym typeface="Wingdings"/>
              </a:rPr>
              <a:t>: térd, hátsó rész  agytörzs (</a:t>
            </a:r>
            <a:r>
              <a:rPr lang="hu-HU" sz="2000" dirty="0" err="1" smtClean="0">
                <a:sym typeface="Wingdings"/>
              </a:rPr>
              <a:t>agyidegmagvak</a:t>
            </a:r>
            <a:r>
              <a:rPr lang="hu-HU" sz="2000" dirty="0" smtClean="0">
                <a:sym typeface="Wingdings"/>
              </a:rPr>
              <a:t>)  híd (elfordul) </a:t>
            </a:r>
            <a:r>
              <a:rPr lang="hu-HU" sz="2000" b="1" dirty="0" err="1" smtClean="0">
                <a:sym typeface="Wingdings"/>
              </a:rPr>
              <a:t>nyúltvelő</a:t>
            </a:r>
            <a:r>
              <a:rPr lang="hu-HU" sz="2000" b="1" dirty="0" smtClean="0">
                <a:sym typeface="Wingdings"/>
              </a:rPr>
              <a:t>: </a:t>
            </a:r>
            <a:r>
              <a:rPr lang="hu-HU" sz="2000" b="1" dirty="0" err="1" smtClean="0">
                <a:sym typeface="Wingdings"/>
              </a:rPr>
              <a:t>decussatio</a:t>
            </a:r>
            <a:r>
              <a:rPr lang="hu-HU" sz="2000" b="1" dirty="0" smtClean="0">
                <a:sym typeface="Wingdings"/>
              </a:rPr>
              <a:t> </a:t>
            </a:r>
            <a:r>
              <a:rPr lang="hu-HU" sz="2000" b="1" dirty="0" err="1" smtClean="0">
                <a:sym typeface="Wingdings"/>
              </a:rPr>
              <a:t>pyramidum</a:t>
            </a:r>
            <a:r>
              <a:rPr lang="hu-HU" sz="2000" b="1" dirty="0" smtClean="0">
                <a:sym typeface="Wingdings"/>
              </a:rPr>
              <a:t> (70-90% kereszteződés) </a:t>
            </a:r>
            <a:r>
              <a:rPr lang="hu-HU" sz="2000" dirty="0" smtClean="0">
                <a:sym typeface="Wingdings"/>
              </a:rPr>
              <a:t> gerincvelő</a:t>
            </a:r>
            <a:endParaRPr lang="hu-HU" sz="2000" dirty="0" smtClean="0"/>
          </a:p>
          <a:p>
            <a:pPr lvl="1"/>
            <a:endParaRPr lang="hu-HU" sz="18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1800" dirty="0" smtClean="0"/>
              <a:t>Pályánként eltér</a:t>
            </a:r>
          </a:p>
        </p:txBody>
      </p:sp>
    </p:spTree>
    <p:extLst>
      <p:ext uri="{BB962C8B-B14F-4D97-AF65-F5344CB8AC3E}">
        <p14:creationId xmlns:p14="http://schemas.microsoft.com/office/powerpoint/2010/main" val="45025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3664518" y="1881755"/>
            <a:ext cx="224701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Lefutás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7" name="Szöveg helye 3"/>
          <p:cNvSpPr txBox="1">
            <a:spLocks/>
          </p:cNvSpPr>
          <p:nvPr/>
        </p:nvSpPr>
        <p:spPr>
          <a:xfrm>
            <a:off x="39055" y="2313803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dirty="0" smtClean="0"/>
              <a:t>Kéreg </a:t>
            </a:r>
            <a:r>
              <a:rPr lang="hu-HU" sz="2000" dirty="0" smtClean="0">
                <a:sym typeface="Wingdings"/>
              </a:rPr>
              <a:t> </a:t>
            </a:r>
            <a:r>
              <a:rPr lang="hu-HU" sz="2000" dirty="0" err="1" smtClean="0">
                <a:sym typeface="Wingdings"/>
              </a:rPr>
              <a:t>capsula</a:t>
            </a:r>
            <a:r>
              <a:rPr lang="hu-HU" sz="2000" dirty="0" smtClean="0">
                <a:sym typeface="Wingdings"/>
              </a:rPr>
              <a:t> </a:t>
            </a:r>
            <a:r>
              <a:rPr lang="hu-HU" sz="2000" dirty="0" err="1" smtClean="0">
                <a:sym typeface="Wingdings"/>
              </a:rPr>
              <a:t>interna</a:t>
            </a:r>
            <a:r>
              <a:rPr lang="hu-HU" sz="2000" dirty="0" smtClean="0">
                <a:sym typeface="Wingdings"/>
              </a:rPr>
              <a:t>: térd, hátsó rész  agytörzs (</a:t>
            </a:r>
            <a:r>
              <a:rPr lang="hu-HU" sz="2000" dirty="0" err="1" smtClean="0">
                <a:sym typeface="Wingdings"/>
              </a:rPr>
              <a:t>agyidegmagvak</a:t>
            </a:r>
            <a:r>
              <a:rPr lang="hu-HU" sz="2000" dirty="0" smtClean="0">
                <a:sym typeface="Wingdings"/>
              </a:rPr>
              <a:t>)  híd (elfordul) </a:t>
            </a:r>
            <a:r>
              <a:rPr lang="hu-HU" sz="2000" b="1" dirty="0" err="1" smtClean="0">
                <a:sym typeface="Wingdings"/>
              </a:rPr>
              <a:t>nyúltvelő</a:t>
            </a:r>
            <a:r>
              <a:rPr lang="hu-HU" sz="2000" b="1" dirty="0" smtClean="0">
                <a:sym typeface="Wingdings"/>
              </a:rPr>
              <a:t>: </a:t>
            </a:r>
            <a:r>
              <a:rPr lang="hu-HU" sz="2000" b="1" dirty="0" err="1" smtClean="0">
                <a:sym typeface="Wingdings"/>
              </a:rPr>
              <a:t>decussatio</a:t>
            </a:r>
            <a:r>
              <a:rPr lang="hu-HU" sz="2000" b="1" dirty="0" smtClean="0">
                <a:sym typeface="Wingdings"/>
              </a:rPr>
              <a:t> </a:t>
            </a:r>
            <a:r>
              <a:rPr lang="hu-HU" sz="2000" b="1" dirty="0" err="1" smtClean="0">
                <a:sym typeface="Wingdings"/>
              </a:rPr>
              <a:t>pyramidum</a:t>
            </a:r>
            <a:r>
              <a:rPr lang="hu-HU" sz="2000" b="1" dirty="0" smtClean="0">
                <a:sym typeface="Wingdings"/>
              </a:rPr>
              <a:t> (70-90% kereszteződés) </a:t>
            </a:r>
            <a:r>
              <a:rPr lang="hu-HU" sz="2000" dirty="0" smtClean="0">
                <a:sym typeface="Wingdings"/>
              </a:rPr>
              <a:t> gerincvelő</a:t>
            </a:r>
            <a:endParaRPr lang="hu-HU" sz="2000" dirty="0" smtClean="0"/>
          </a:p>
          <a:p>
            <a:pPr lvl="1"/>
            <a:endParaRPr lang="hu-HU" sz="18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1800" dirty="0" smtClean="0"/>
              <a:t>Pályánként eltér</a:t>
            </a:r>
          </a:p>
        </p:txBody>
      </p:sp>
      <p:pic>
        <p:nvPicPr>
          <p:cNvPr id="9" name="Tartalom hely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2" y="83685"/>
            <a:ext cx="4262027" cy="67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3664518" y="1665731"/>
            <a:ext cx="224701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Végződés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7" name="Szöveg helye 3"/>
          <p:cNvSpPr txBox="1">
            <a:spLocks/>
          </p:cNvSpPr>
          <p:nvPr/>
        </p:nvSpPr>
        <p:spPr>
          <a:xfrm>
            <a:off x="-206044" y="2852936"/>
            <a:ext cx="4625626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el-GR" sz="1800" dirty="0" smtClean="0">
                <a:sym typeface="Wingdings"/>
              </a:rPr>
              <a:t>α</a:t>
            </a:r>
            <a:r>
              <a:rPr lang="hu-HU" sz="1800" dirty="0" smtClean="0">
                <a:sym typeface="Wingdings"/>
              </a:rPr>
              <a:t>- és </a:t>
            </a:r>
            <a:r>
              <a:rPr lang="el-GR" sz="1800" dirty="0" smtClean="0">
                <a:latin typeface="Calibri"/>
                <a:sym typeface="Wingdings"/>
              </a:rPr>
              <a:t>γ</a:t>
            </a:r>
            <a:r>
              <a:rPr lang="hu-HU" sz="1800" dirty="0" err="1" smtClean="0">
                <a:latin typeface="Calibri"/>
                <a:sym typeface="Wingdings"/>
              </a:rPr>
              <a:t>-motoneuronon</a:t>
            </a:r>
            <a:r>
              <a:rPr lang="hu-HU" sz="1800" dirty="0" smtClean="0">
                <a:latin typeface="Calibri"/>
                <a:sym typeface="Wingdings"/>
              </a:rPr>
              <a:t> </a:t>
            </a:r>
            <a:r>
              <a:rPr lang="hu-HU" sz="1800" b="1" dirty="0" smtClean="0">
                <a:latin typeface="Calibri"/>
                <a:sym typeface="Wingdings"/>
              </a:rPr>
              <a:t>közvetlenül 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b="1" dirty="0">
                <a:sym typeface="Wingdings"/>
              </a:rPr>
              <a:t>Agytörzs</a:t>
            </a:r>
            <a:r>
              <a:rPr lang="hu-HU" sz="1800" dirty="0">
                <a:sym typeface="Wingdings"/>
              </a:rPr>
              <a:t>i </a:t>
            </a:r>
            <a:r>
              <a:rPr lang="hu-HU" sz="1800" dirty="0" err="1">
                <a:sym typeface="Wingdings"/>
              </a:rPr>
              <a:t>formatio</a:t>
            </a:r>
            <a:r>
              <a:rPr lang="hu-HU" sz="1800" dirty="0">
                <a:sym typeface="Wingdings"/>
              </a:rPr>
              <a:t> </a:t>
            </a:r>
            <a:r>
              <a:rPr lang="hu-HU" sz="1800" dirty="0" err="1">
                <a:sym typeface="Wingdings"/>
              </a:rPr>
              <a:t>reticularis</a:t>
            </a:r>
            <a:r>
              <a:rPr lang="hu-HU" sz="1800" dirty="0">
                <a:sym typeface="Wingdings"/>
              </a:rPr>
              <a:t>  </a:t>
            </a:r>
            <a:r>
              <a:rPr lang="hu-HU" sz="1800" b="1" dirty="0" err="1">
                <a:sym typeface="Wingdings"/>
              </a:rPr>
              <a:t>szomatomotoros</a:t>
            </a:r>
            <a:r>
              <a:rPr lang="hu-HU" sz="1800" b="1" dirty="0">
                <a:sym typeface="Wingdings"/>
              </a:rPr>
              <a:t> </a:t>
            </a:r>
            <a:r>
              <a:rPr lang="hu-HU" sz="1800" b="1" dirty="0" err="1">
                <a:sym typeface="Wingdings"/>
              </a:rPr>
              <a:t>agyidegmagvak</a:t>
            </a:r>
            <a:r>
              <a:rPr lang="hu-HU" sz="1800" dirty="0">
                <a:sym typeface="Wingdings"/>
              </a:rPr>
              <a:t>  (</a:t>
            </a:r>
            <a:r>
              <a:rPr lang="hu-HU" sz="1800" dirty="0" err="1">
                <a:sym typeface="Wingdings"/>
              </a:rPr>
              <a:t>nucl</a:t>
            </a:r>
            <a:r>
              <a:rPr lang="hu-HU" sz="1800" dirty="0">
                <a:sym typeface="Wingdings"/>
              </a:rPr>
              <a:t>. n. III, IV, </a:t>
            </a:r>
            <a:r>
              <a:rPr lang="hu-HU" sz="1800" dirty="0" smtClean="0">
                <a:sym typeface="Wingdings"/>
              </a:rPr>
              <a:t>VI: szemmozgatás, </a:t>
            </a:r>
            <a:r>
              <a:rPr lang="hu-HU" sz="1800" dirty="0" err="1" smtClean="0">
                <a:sym typeface="Wingdings"/>
              </a:rPr>
              <a:t>nucl</a:t>
            </a:r>
            <a:r>
              <a:rPr lang="hu-HU" sz="1800" dirty="0" smtClean="0">
                <a:sym typeface="Wingdings"/>
              </a:rPr>
              <a:t>. n. XII: nyelv mozgatása</a:t>
            </a:r>
            <a:endParaRPr lang="hu-HU" sz="1800" dirty="0" smtClean="0">
              <a:latin typeface="Calibri"/>
              <a:sym typeface="Wingdings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>
                <a:latin typeface="Calibri"/>
                <a:sym typeface="Wingdings"/>
              </a:rPr>
              <a:t>P</a:t>
            </a:r>
            <a:r>
              <a:rPr lang="hu-HU" sz="1800" dirty="0" err="1" smtClean="0">
                <a:latin typeface="Calibri"/>
                <a:sym typeface="Wingdings"/>
              </a:rPr>
              <a:t>arietalis</a:t>
            </a:r>
            <a:r>
              <a:rPr lang="hu-HU" sz="1800" dirty="0" smtClean="0">
                <a:latin typeface="Calibri"/>
                <a:sym typeface="Wingdings"/>
              </a:rPr>
              <a:t> lebenyből induló rostok a </a:t>
            </a:r>
            <a:r>
              <a:rPr lang="hu-HU" sz="1800" b="1" dirty="0" err="1" smtClean="0">
                <a:latin typeface="Calibri"/>
                <a:sym typeface="Wingdings"/>
              </a:rPr>
              <a:t>nyúltvelő</a:t>
            </a:r>
            <a:r>
              <a:rPr lang="hu-HU" sz="1800" dirty="0" smtClean="0">
                <a:latin typeface="Calibri"/>
                <a:sym typeface="Wingdings"/>
              </a:rPr>
              <a:t> </a:t>
            </a:r>
            <a:r>
              <a:rPr lang="hu-HU" sz="1800" dirty="0" err="1" smtClean="0">
                <a:latin typeface="Calibri"/>
                <a:sym typeface="Wingdings"/>
              </a:rPr>
              <a:t>nucl</a:t>
            </a:r>
            <a:r>
              <a:rPr lang="hu-HU" sz="1800" dirty="0">
                <a:sym typeface="Wingdings"/>
              </a:rPr>
              <a:t>. </a:t>
            </a:r>
            <a:r>
              <a:rPr lang="hu-HU" sz="1800" dirty="0" smtClean="0">
                <a:sym typeface="Wingdings"/>
              </a:rPr>
              <a:t>gracilis és </a:t>
            </a:r>
            <a:r>
              <a:rPr lang="hu-HU" sz="1800" dirty="0" err="1" smtClean="0">
                <a:sym typeface="Wingdings"/>
              </a:rPr>
              <a:t>cuneatus</a:t>
            </a:r>
            <a:r>
              <a:rPr lang="hu-HU" sz="1800" dirty="0" smtClean="0">
                <a:latin typeface="Calibri"/>
                <a:sym typeface="Wingdings"/>
              </a:rPr>
              <a:t>–</a:t>
            </a:r>
            <a:r>
              <a:rPr lang="hu-HU" sz="1800" dirty="0" err="1" smtClean="0">
                <a:latin typeface="Calibri"/>
                <a:sym typeface="Wingdings"/>
              </a:rPr>
              <a:t>ban</a:t>
            </a:r>
            <a:r>
              <a:rPr lang="hu-HU" sz="1800" dirty="0" smtClean="0">
                <a:latin typeface="Calibri"/>
                <a:sym typeface="Wingdings"/>
              </a:rPr>
              <a:t> (hátsó kötegi felszálló pályarendszer első átkapcsolódása) </a:t>
            </a:r>
            <a:r>
              <a:rPr lang="hu-HU" sz="1800" dirty="0" smtClean="0">
                <a:sym typeface="Wingdings"/>
              </a:rPr>
              <a:t> </a:t>
            </a:r>
            <a:r>
              <a:rPr lang="hu-HU" sz="1800" b="1" dirty="0" smtClean="0">
                <a:sym typeface="Wingdings"/>
              </a:rPr>
              <a:t>szenzoros információk továbbítását szabályozzák</a:t>
            </a:r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116991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9" name="Szöveg helye 3"/>
          <p:cNvSpPr txBox="1">
            <a:spLocks/>
          </p:cNvSpPr>
          <p:nvPr/>
        </p:nvSpPr>
        <p:spPr>
          <a:xfrm>
            <a:off x="2475210" y="2112949"/>
            <a:ext cx="4625626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dirty="0" smtClean="0"/>
              <a:t>Gerincvelő intermedier zónájának </a:t>
            </a:r>
            <a:r>
              <a:rPr lang="hu-HU" sz="2000" b="1" dirty="0" err="1" smtClean="0"/>
              <a:t>interneuronjai</a:t>
            </a:r>
            <a:r>
              <a:rPr lang="hu-HU" sz="2000" b="1" dirty="0" smtClean="0"/>
              <a:t> </a:t>
            </a:r>
            <a:r>
              <a:rPr lang="hu-HU" sz="1800" b="1" dirty="0" smtClean="0">
                <a:sym typeface="Wingdings"/>
              </a:rPr>
              <a:t> </a:t>
            </a:r>
            <a:r>
              <a:rPr lang="el-GR" sz="1800" b="1" dirty="0" smtClean="0">
                <a:sym typeface="Wingdings"/>
              </a:rPr>
              <a:t>α</a:t>
            </a:r>
            <a:r>
              <a:rPr lang="hu-HU" sz="1800" b="1" dirty="0" smtClean="0">
                <a:sym typeface="Wingdings"/>
              </a:rPr>
              <a:t>- és </a:t>
            </a:r>
            <a:r>
              <a:rPr lang="el-GR" sz="1800" b="1" dirty="0" smtClean="0">
                <a:latin typeface="Calibri"/>
                <a:sym typeface="Wingdings"/>
              </a:rPr>
              <a:t>γ</a:t>
            </a:r>
            <a:r>
              <a:rPr lang="hu-HU" sz="1800" b="1" dirty="0" err="1" smtClean="0">
                <a:latin typeface="Calibri"/>
                <a:sym typeface="Wingdings"/>
              </a:rPr>
              <a:t>-motoneuron</a:t>
            </a:r>
            <a:endParaRPr lang="hu-H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5123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987824" y="1881755"/>
            <a:ext cx="29237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Rostösszeköttetések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9" name="Szöveg helye 3"/>
          <p:cNvSpPr txBox="1">
            <a:spLocks/>
          </p:cNvSpPr>
          <p:nvPr/>
        </p:nvSpPr>
        <p:spPr>
          <a:xfrm>
            <a:off x="4469660" y="2333015"/>
            <a:ext cx="4625626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hu-HU" sz="1800" b="1" dirty="0" smtClean="0"/>
              <a:t>Kéreg</a:t>
            </a:r>
            <a:r>
              <a:rPr lang="hu-HU" sz="1800" dirty="0" smtClean="0"/>
              <a:t>  </a:t>
            </a:r>
            <a:r>
              <a:rPr lang="hu-HU" sz="1800" dirty="0" smtClean="0">
                <a:sym typeface="Wingdings"/>
              </a:rPr>
              <a:t> </a:t>
            </a:r>
            <a:r>
              <a:rPr lang="hu-HU" sz="1800" dirty="0" err="1" smtClean="0">
                <a:sym typeface="Wingdings"/>
              </a:rPr>
              <a:t>striatum</a:t>
            </a:r>
            <a:endParaRPr lang="hu-HU" sz="1800" dirty="0" smtClean="0">
              <a:sym typeface="Wingdings"/>
            </a:endParaRPr>
          </a:p>
          <a:p>
            <a:pPr lvl="1"/>
            <a:r>
              <a:rPr lang="hu-HU" sz="1800" dirty="0">
                <a:sym typeface="Wingdings"/>
              </a:rPr>
              <a:t>	 </a:t>
            </a:r>
            <a:r>
              <a:rPr lang="hu-HU" sz="1800" dirty="0" smtClean="0">
                <a:sym typeface="Wingdings"/>
              </a:rPr>
              <a:t>        </a:t>
            </a:r>
            <a:r>
              <a:rPr lang="hu-HU" sz="1800" dirty="0" err="1" smtClean="0">
                <a:sym typeface="Wingdings"/>
              </a:rPr>
              <a:t>nucl</a:t>
            </a:r>
            <a:r>
              <a:rPr lang="hu-HU" sz="1800" dirty="0" smtClean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subthalamicus</a:t>
            </a:r>
            <a:endParaRPr lang="hu-HU" sz="1800" dirty="0" smtClean="0">
              <a:sym typeface="Wingdings"/>
            </a:endParaRPr>
          </a:p>
          <a:p>
            <a:pPr lvl="1"/>
            <a:r>
              <a:rPr lang="hu-HU" sz="1800" dirty="0" smtClean="0"/>
              <a:t>	        </a:t>
            </a:r>
            <a:r>
              <a:rPr lang="hu-HU" sz="1800" dirty="0" smtClean="0">
                <a:sym typeface="Wingdings"/>
              </a:rPr>
              <a:t> </a:t>
            </a:r>
            <a:r>
              <a:rPr lang="hu-HU" sz="1800" dirty="0" err="1" smtClean="0">
                <a:sym typeface="Wingdings"/>
              </a:rPr>
              <a:t>nucl</a:t>
            </a:r>
            <a:r>
              <a:rPr lang="hu-HU" sz="1800" dirty="0" smtClean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ruber</a:t>
            </a:r>
            <a:endParaRPr lang="hu-HU" sz="1800" dirty="0" smtClean="0">
              <a:sym typeface="Wingdings"/>
            </a:endParaRPr>
          </a:p>
          <a:p>
            <a:pPr lvl="1"/>
            <a:r>
              <a:rPr lang="hu-HU" sz="1800" dirty="0" smtClean="0"/>
              <a:t>	        </a:t>
            </a:r>
            <a:r>
              <a:rPr lang="hu-HU" sz="1800" dirty="0" smtClean="0">
                <a:sym typeface="Wingdings"/>
              </a:rPr>
              <a:t> </a:t>
            </a:r>
            <a:r>
              <a:rPr lang="hu-HU" sz="1800" dirty="0" err="1" smtClean="0">
                <a:sym typeface="Wingdings"/>
              </a:rPr>
              <a:t>substantia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nigra</a:t>
            </a:r>
            <a:endParaRPr lang="hu-HU" sz="1800" dirty="0" smtClean="0">
              <a:sym typeface="Wingdings"/>
            </a:endParaRPr>
          </a:p>
          <a:p>
            <a:pPr lvl="1"/>
            <a:r>
              <a:rPr lang="hu-HU" sz="1800" dirty="0">
                <a:sym typeface="Wingdings"/>
              </a:rPr>
              <a:t>	 </a:t>
            </a:r>
            <a:r>
              <a:rPr lang="hu-HU" sz="1800" dirty="0" smtClean="0">
                <a:sym typeface="Wingdings"/>
              </a:rPr>
              <a:t>        kisagy</a:t>
            </a:r>
          </a:p>
          <a:p>
            <a:pPr lvl="1"/>
            <a:r>
              <a:rPr lang="hu-HU" sz="1800" dirty="0">
                <a:sym typeface="Wingdings"/>
              </a:rPr>
              <a:t>	 </a:t>
            </a:r>
            <a:r>
              <a:rPr lang="hu-HU" sz="1800" dirty="0" smtClean="0">
                <a:sym typeface="Wingdings"/>
              </a:rPr>
              <a:t>        </a:t>
            </a:r>
            <a:r>
              <a:rPr lang="hu-HU" sz="1800" dirty="0" err="1" smtClean="0">
                <a:sym typeface="Wingdings"/>
              </a:rPr>
              <a:t>thalamus</a:t>
            </a:r>
            <a:r>
              <a:rPr lang="hu-HU" sz="1800" dirty="0" smtClean="0">
                <a:sym typeface="Wingdings"/>
              </a:rPr>
              <a:t> (VA, VL)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b="1" dirty="0" smtClean="0">
                <a:sym typeface="Wingdings"/>
              </a:rPr>
              <a:t>Reciprok összeköttetések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1800" dirty="0" err="1" smtClean="0">
                <a:sym typeface="Wingdings"/>
              </a:rPr>
              <a:t>Striatum</a:t>
            </a:r>
            <a:r>
              <a:rPr lang="hu-HU" sz="1800" dirty="0" smtClean="0">
                <a:sym typeface="Wingdings"/>
              </a:rPr>
              <a:t> (GABA) </a:t>
            </a:r>
            <a:r>
              <a:rPr lang="hu-HU" sz="1800" dirty="0" err="1" smtClean="0">
                <a:sym typeface="Wingdings"/>
              </a:rPr>
              <a:t>substantia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nigra</a:t>
            </a:r>
            <a:r>
              <a:rPr lang="hu-HU" sz="1800" dirty="0" smtClean="0">
                <a:sym typeface="Wingdings"/>
              </a:rPr>
              <a:t> 	(DOPA) </a:t>
            </a:r>
            <a:r>
              <a:rPr lang="hu-HU" sz="1800" dirty="0" err="1" smtClean="0">
                <a:sym typeface="Wingdings"/>
              </a:rPr>
              <a:t>striatum</a:t>
            </a:r>
            <a:endParaRPr lang="hu-HU" sz="1800" dirty="0" smtClean="0">
              <a:sym typeface="Wingdings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Globus </a:t>
            </a:r>
            <a:r>
              <a:rPr lang="hu-HU" sz="1800" dirty="0" err="1" smtClean="0">
                <a:sym typeface="Wingdings"/>
              </a:rPr>
              <a:t>pallidus</a:t>
            </a:r>
            <a:r>
              <a:rPr lang="hu-HU" sz="1800" dirty="0" smtClean="0">
                <a:sym typeface="Wingdings"/>
              </a:rPr>
              <a:t>  </a:t>
            </a:r>
            <a:r>
              <a:rPr lang="hu-HU" sz="1800" dirty="0" err="1" smtClean="0">
                <a:sym typeface="Wingdings"/>
              </a:rPr>
              <a:t>nucl</a:t>
            </a:r>
            <a:r>
              <a:rPr lang="hu-HU" sz="1800" dirty="0" smtClean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subthalamicus</a:t>
            </a:r>
            <a:r>
              <a:rPr lang="hu-HU" sz="1800" dirty="0" smtClean="0">
                <a:sym typeface="Wingdings"/>
              </a:rPr>
              <a:t>  </a:t>
            </a:r>
            <a:r>
              <a:rPr lang="hu-HU" sz="1800" dirty="0" err="1" smtClean="0">
                <a:sym typeface="Wingdings"/>
              </a:rPr>
              <a:t>globus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pallidus</a:t>
            </a:r>
            <a:endParaRPr lang="hu-HU" sz="1800" dirty="0" smtClean="0">
              <a:sym typeface="Wingdings"/>
            </a:endParaRPr>
          </a:p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651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4632" cy="1899642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Motoros rendszerek</a:t>
            </a:r>
            <a:endParaRPr lang="hu-H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/>
          <a:lstStyle/>
          <a:p>
            <a:r>
              <a:rPr lang="hu-HU" dirty="0" err="1" smtClean="0">
                <a:solidFill>
                  <a:schemeClr val="tx1"/>
                </a:solidFill>
              </a:rPr>
              <a:t>Piramidalis</a:t>
            </a:r>
            <a:r>
              <a:rPr lang="hu-HU" dirty="0" smtClean="0">
                <a:solidFill>
                  <a:schemeClr val="tx1"/>
                </a:solidFill>
              </a:rPr>
              <a:t> rendszer</a:t>
            </a:r>
          </a:p>
          <a:p>
            <a:r>
              <a:rPr lang="hu-HU" dirty="0" err="1" smtClean="0">
                <a:solidFill>
                  <a:schemeClr val="tx1"/>
                </a:solidFill>
              </a:rPr>
              <a:t>Extrapiramidális</a:t>
            </a:r>
            <a:r>
              <a:rPr lang="hu-HU" dirty="0" smtClean="0">
                <a:solidFill>
                  <a:schemeClr val="tx1"/>
                </a:solidFill>
              </a:rPr>
              <a:t> rendszer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987824" y="1881755"/>
            <a:ext cx="29237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Rostösszeköttetések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9" name="Szöveg helye 3"/>
          <p:cNvSpPr txBox="1">
            <a:spLocks/>
          </p:cNvSpPr>
          <p:nvPr/>
        </p:nvSpPr>
        <p:spPr>
          <a:xfrm>
            <a:off x="4211960" y="2333015"/>
            <a:ext cx="4883326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/>
              <a:t>Kéregből eredő visszacsatoló körök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1800" dirty="0" smtClean="0"/>
              <a:t>Kis </a:t>
            </a:r>
            <a:r>
              <a:rPr lang="hu-HU" sz="1800" dirty="0" err="1" smtClean="0"/>
              <a:t>reverberációs</a:t>
            </a:r>
            <a:r>
              <a:rPr lang="hu-HU" sz="1800" dirty="0" smtClean="0"/>
              <a:t> kör: kéreg </a:t>
            </a:r>
            <a:r>
              <a:rPr lang="hu-HU" sz="1800" dirty="0" smtClean="0">
                <a:sym typeface="Wingdings"/>
              </a:rPr>
              <a:t> </a:t>
            </a:r>
            <a:r>
              <a:rPr lang="hu-HU" sz="1800" dirty="0" err="1" smtClean="0">
                <a:sym typeface="Wingdings"/>
              </a:rPr>
              <a:t>striatum</a:t>
            </a:r>
            <a:r>
              <a:rPr lang="hu-HU" sz="1800" dirty="0" smtClean="0">
                <a:sym typeface="Wingdings"/>
              </a:rPr>
              <a:t> </a:t>
            </a:r>
            <a:r>
              <a:rPr lang="hu-HU" sz="1800" dirty="0" err="1" smtClean="0">
                <a:sym typeface="Wingdings"/>
              </a:rPr>
              <a:t>globus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pallidus</a:t>
            </a:r>
            <a:r>
              <a:rPr lang="hu-HU" sz="1800" dirty="0" smtClean="0">
                <a:sym typeface="Wingdings"/>
              </a:rPr>
              <a:t>  </a:t>
            </a:r>
            <a:r>
              <a:rPr lang="hu-HU" sz="1800" dirty="0" err="1" smtClean="0">
                <a:sym typeface="Wingdings"/>
              </a:rPr>
              <a:t>thalamus</a:t>
            </a:r>
            <a:r>
              <a:rPr lang="hu-HU" sz="1800" dirty="0" smtClean="0">
                <a:sym typeface="Wingdings"/>
              </a:rPr>
              <a:t> (VA, VL)  kéreg (</a:t>
            </a:r>
            <a:r>
              <a:rPr lang="hu-HU" sz="1800" dirty="0" err="1" smtClean="0">
                <a:sym typeface="Wingdings"/>
              </a:rPr>
              <a:t>Br</a:t>
            </a:r>
            <a:r>
              <a:rPr lang="hu-HU" sz="1800" dirty="0" smtClean="0">
                <a:sym typeface="Wingdings"/>
              </a:rPr>
              <a:t>. 4, 6)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1800" dirty="0" err="1" smtClean="0">
                <a:sym typeface="Wingdings"/>
              </a:rPr>
              <a:t>Cerebelláris</a:t>
            </a:r>
            <a:r>
              <a:rPr lang="hu-HU" sz="1800" dirty="0" smtClean="0">
                <a:sym typeface="Wingdings"/>
              </a:rPr>
              <a:t> kör: kéreg  </a:t>
            </a:r>
            <a:r>
              <a:rPr lang="hu-HU" sz="1800" dirty="0" err="1" smtClean="0">
                <a:sym typeface="Wingdings"/>
              </a:rPr>
              <a:t>nuclei</a:t>
            </a:r>
            <a:r>
              <a:rPr lang="hu-HU" sz="1800" dirty="0" smtClean="0">
                <a:sym typeface="Wingdings"/>
              </a:rPr>
              <a:t>  </a:t>
            </a:r>
            <a:r>
              <a:rPr lang="hu-HU" sz="1800" dirty="0" err="1" smtClean="0">
                <a:sym typeface="Wingdings"/>
              </a:rPr>
              <a:t>pontis</a:t>
            </a:r>
            <a:r>
              <a:rPr lang="hu-HU" sz="1800" dirty="0" smtClean="0">
                <a:sym typeface="Wingdings"/>
              </a:rPr>
              <a:t>  kisagy  </a:t>
            </a:r>
            <a:r>
              <a:rPr lang="hu-HU" sz="1800" dirty="0" err="1" smtClean="0">
                <a:sym typeface="Wingdings"/>
              </a:rPr>
              <a:t>thalamus</a:t>
            </a:r>
            <a:r>
              <a:rPr lang="hu-HU" sz="1800" dirty="0" smtClean="0">
                <a:sym typeface="Wingdings"/>
              </a:rPr>
              <a:t> (VA, VL)  kéreg (</a:t>
            </a:r>
            <a:r>
              <a:rPr lang="hu-HU" sz="1800" dirty="0" err="1" smtClean="0">
                <a:sym typeface="Wingdings"/>
              </a:rPr>
              <a:t>Br</a:t>
            </a:r>
            <a:r>
              <a:rPr lang="hu-HU" sz="1800" dirty="0" smtClean="0">
                <a:sym typeface="Wingdings"/>
              </a:rPr>
              <a:t>. 4, 6)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Nagy </a:t>
            </a:r>
            <a:r>
              <a:rPr lang="hu-HU" sz="1800" dirty="0" err="1" smtClean="0">
                <a:sym typeface="Wingdings"/>
              </a:rPr>
              <a:t>reverberációs</a:t>
            </a:r>
            <a:r>
              <a:rPr lang="hu-HU" sz="1800" dirty="0" smtClean="0">
                <a:sym typeface="Wingdings"/>
              </a:rPr>
              <a:t> kör: kisagy  </a:t>
            </a:r>
            <a:r>
              <a:rPr lang="hu-HU" sz="1800" dirty="0" err="1" smtClean="0">
                <a:sym typeface="Wingdings"/>
              </a:rPr>
              <a:t>thalamus</a:t>
            </a:r>
            <a:r>
              <a:rPr lang="hu-HU" sz="1800" dirty="0" smtClean="0">
                <a:sym typeface="Wingdings"/>
              </a:rPr>
              <a:t>  </a:t>
            </a:r>
            <a:r>
              <a:rPr lang="hu-HU" sz="1800" dirty="0" err="1" smtClean="0">
                <a:sym typeface="Wingdings"/>
              </a:rPr>
              <a:t>striatum</a:t>
            </a:r>
            <a:r>
              <a:rPr lang="hu-HU" sz="1800" dirty="0" smtClean="0">
                <a:sym typeface="Wingdings"/>
              </a:rPr>
              <a:t>  </a:t>
            </a:r>
            <a:r>
              <a:rPr lang="hu-HU" sz="1800" dirty="0" err="1" smtClean="0">
                <a:sym typeface="Wingdings"/>
              </a:rPr>
              <a:t>globus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pallidus</a:t>
            </a:r>
            <a:r>
              <a:rPr lang="hu-HU" sz="1800" dirty="0" smtClean="0">
                <a:sym typeface="Wingdings"/>
              </a:rPr>
              <a:t>  </a:t>
            </a:r>
            <a:r>
              <a:rPr lang="hu-HU" sz="1800" dirty="0" err="1" smtClean="0">
                <a:sym typeface="Wingdings"/>
              </a:rPr>
              <a:t>nucl</a:t>
            </a:r>
            <a:r>
              <a:rPr lang="hu-HU" sz="1800" dirty="0" smtClean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ruber</a:t>
            </a:r>
            <a:r>
              <a:rPr lang="hu-HU" sz="1800" dirty="0" smtClean="0">
                <a:sym typeface="Wingdings"/>
              </a:rPr>
              <a:t>  kisagy</a:t>
            </a:r>
          </a:p>
        </p:txBody>
      </p:sp>
    </p:spTree>
    <p:extLst>
      <p:ext uri="{BB962C8B-B14F-4D97-AF65-F5344CB8AC3E}">
        <p14:creationId xmlns:p14="http://schemas.microsoft.com/office/powerpoint/2010/main" val="158047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3 ellenőrző rendszerre tagozódik: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Kéregből induló indirekt útvonalak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Hallási-látási-vesztibuláris</a:t>
            </a:r>
            <a:r>
              <a:rPr lang="hu-HU" dirty="0" smtClean="0"/>
              <a:t> leszálló útvonal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Visszacsatolási </a:t>
            </a:r>
            <a:r>
              <a:rPr lang="hu-HU" dirty="0"/>
              <a:t>körök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23528" y="273631"/>
            <a:ext cx="8568952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 összeköttetései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7623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b="1" dirty="0" smtClean="0"/>
              <a:t>Kéregből induló indirekt útvonalak</a:t>
            </a:r>
          </a:p>
          <a:p>
            <a:pPr marL="914400" lvl="1" indent="-514350"/>
            <a:r>
              <a:rPr lang="hu-HU" dirty="0" smtClean="0"/>
              <a:t>Amikor egy adott mozgás parancsa elindul a kéregből a piramispályán a gerincvelői </a:t>
            </a:r>
            <a:r>
              <a:rPr lang="hu-HU" dirty="0" err="1" smtClean="0"/>
              <a:t>motoneuronokhoz</a:t>
            </a:r>
            <a:r>
              <a:rPr lang="hu-HU" dirty="0" smtClean="0"/>
              <a:t>, azzal egy időben az </a:t>
            </a:r>
            <a:r>
              <a:rPr lang="hu-HU" dirty="0" err="1" smtClean="0"/>
              <a:t>extrapiramidális</a:t>
            </a:r>
            <a:r>
              <a:rPr lang="hu-HU" dirty="0" smtClean="0"/>
              <a:t> pályán is elindul a mozgáshoz kapcsolódó jelzés a törzsdúcokhoz, </a:t>
            </a:r>
            <a:r>
              <a:rPr lang="hu-HU" dirty="0" err="1" smtClean="0"/>
              <a:t>vörösmaghoz</a:t>
            </a:r>
            <a:r>
              <a:rPr lang="hu-HU" dirty="0"/>
              <a:t> </a:t>
            </a:r>
            <a:r>
              <a:rPr lang="hu-HU" dirty="0" smtClean="0"/>
              <a:t>és az agytörzsi </a:t>
            </a:r>
            <a:r>
              <a:rPr lang="hu-HU" dirty="0" err="1" smtClean="0"/>
              <a:t>formatio</a:t>
            </a:r>
            <a:r>
              <a:rPr lang="hu-HU" dirty="0" smtClean="0"/>
              <a:t> </a:t>
            </a:r>
            <a:r>
              <a:rPr lang="hu-HU" dirty="0" err="1" smtClean="0"/>
              <a:t>reticularishoz</a:t>
            </a:r>
            <a:endParaRPr lang="hu-HU" dirty="0"/>
          </a:p>
          <a:p>
            <a:pPr marL="914400" lvl="1" indent="-514350"/>
            <a:r>
              <a:rPr lang="hu-HU" dirty="0" smtClean="0"/>
              <a:t>A </a:t>
            </a:r>
            <a:r>
              <a:rPr lang="hu-HU" dirty="0" err="1" smtClean="0"/>
              <a:t>bazális</a:t>
            </a:r>
            <a:r>
              <a:rPr lang="hu-HU" dirty="0" smtClean="0"/>
              <a:t> </a:t>
            </a:r>
            <a:r>
              <a:rPr lang="hu-HU" dirty="0" err="1" smtClean="0"/>
              <a:t>ganglionok</a:t>
            </a:r>
            <a:r>
              <a:rPr lang="hu-HU" dirty="0" smtClean="0"/>
              <a:t> analizálják a mozgásparancsot és segítenek a mozgás végrehajtásához szükséges izomtónus beállításában</a:t>
            </a:r>
          </a:p>
          <a:p>
            <a:pPr marL="914400" lvl="1" indent="-514350"/>
            <a:r>
              <a:rPr lang="hu-HU" dirty="0" smtClean="0"/>
              <a:t>A </a:t>
            </a:r>
            <a:r>
              <a:rPr lang="hu-HU" dirty="0" err="1" smtClean="0"/>
              <a:t>bazális</a:t>
            </a:r>
            <a:r>
              <a:rPr lang="hu-HU" dirty="0" smtClean="0"/>
              <a:t> </a:t>
            </a:r>
            <a:r>
              <a:rPr lang="hu-HU" dirty="0" err="1" smtClean="0"/>
              <a:t>ganglionok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b="1" dirty="0" err="1" smtClean="0"/>
              <a:t>vörösmag</a:t>
            </a:r>
            <a:r>
              <a:rPr lang="hu-HU" dirty="0" err="1" smtClean="0"/>
              <a:t>ba</a:t>
            </a:r>
            <a:r>
              <a:rPr lang="hu-HU" dirty="0"/>
              <a:t> </a:t>
            </a:r>
            <a:r>
              <a:rPr lang="hu-HU" dirty="0" smtClean="0"/>
              <a:t>küldenek rostokat, ahonnan a </a:t>
            </a:r>
            <a:r>
              <a:rPr lang="hu-HU" b="1" dirty="0" err="1" smtClean="0"/>
              <a:t>tr</a:t>
            </a:r>
            <a:r>
              <a:rPr lang="hu-HU" b="1" dirty="0" smtClean="0"/>
              <a:t>. </a:t>
            </a:r>
            <a:r>
              <a:rPr lang="hu-HU" b="1" dirty="0" err="1"/>
              <a:t>r</a:t>
            </a:r>
            <a:r>
              <a:rPr lang="hu-HU" b="1" dirty="0" err="1" smtClean="0"/>
              <a:t>ubrospinalis</a:t>
            </a:r>
            <a:r>
              <a:rPr lang="hu-HU" b="1" dirty="0" smtClean="0"/>
              <a:t> </a:t>
            </a:r>
            <a:r>
              <a:rPr lang="hu-HU" dirty="0" smtClean="0"/>
              <a:t>indulva befolyásolja a gerincvelői </a:t>
            </a:r>
            <a:r>
              <a:rPr lang="el-GR" dirty="0" smtClean="0"/>
              <a:t>α</a:t>
            </a:r>
            <a:r>
              <a:rPr lang="hu-HU" dirty="0" smtClean="0"/>
              <a:t>- és </a:t>
            </a:r>
            <a:r>
              <a:rPr lang="el-GR" dirty="0" smtClean="0">
                <a:latin typeface="Calibri"/>
              </a:rPr>
              <a:t>γ</a:t>
            </a:r>
            <a:r>
              <a:rPr lang="hu-HU" dirty="0" err="1" smtClean="0">
                <a:latin typeface="Calibri"/>
              </a:rPr>
              <a:t>-motoneuronok</a:t>
            </a:r>
            <a:r>
              <a:rPr lang="hu-HU" dirty="0" smtClean="0">
                <a:latin typeface="Calibri"/>
              </a:rPr>
              <a:t> működését</a:t>
            </a:r>
          </a:p>
          <a:p>
            <a:pPr marL="914400" lvl="1" indent="-514350"/>
            <a:r>
              <a:rPr lang="hu-HU" dirty="0" smtClean="0">
                <a:latin typeface="Calibri"/>
              </a:rPr>
              <a:t>A </a:t>
            </a:r>
            <a:r>
              <a:rPr lang="hu-HU" dirty="0" err="1" smtClean="0">
                <a:latin typeface="Calibri"/>
              </a:rPr>
              <a:t>vörösmag</a:t>
            </a:r>
            <a:r>
              <a:rPr lang="hu-HU" dirty="0" smtClean="0">
                <a:latin typeface="Calibri"/>
              </a:rPr>
              <a:t> inputot kap még a kisagyi magvakból és közvetlenül az ellenoldali kéregből is, ezen információk alapján </a:t>
            </a:r>
            <a:r>
              <a:rPr lang="hu-HU" b="1" dirty="0" smtClean="0">
                <a:latin typeface="Calibri"/>
              </a:rPr>
              <a:t>„</a:t>
            </a:r>
            <a:r>
              <a:rPr lang="hu-HU" b="1" dirty="0" err="1" smtClean="0">
                <a:latin typeface="Calibri"/>
              </a:rPr>
              <a:t>finomhangolja</a:t>
            </a:r>
            <a:r>
              <a:rPr lang="hu-HU" dirty="0" smtClean="0">
                <a:latin typeface="Calibri"/>
              </a:rPr>
              <a:t>” az adott akaratlagos mozgásban résztvevő izmokat</a:t>
            </a:r>
            <a:endParaRPr lang="hu-HU" dirty="0" smtClean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273631"/>
            <a:ext cx="8568952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 összeköttetései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0729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hu-HU" sz="2800" b="1" dirty="0" err="1"/>
              <a:t>Hallási-látási-vesztibuláris</a:t>
            </a:r>
            <a:r>
              <a:rPr lang="hu-HU" sz="2800" b="1" dirty="0"/>
              <a:t> leszálló útvonal</a:t>
            </a:r>
          </a:p>
          <a:p>
            <a:pPr marL="914400" lvl="1" indent="-514350"/>
            <a:r>
              <a:rPr lang="hu-HU" b="1" dirty="0" smtClean="0"/>
              <a:t>Látási és hallási impulzusok </a:t>
            </a:r>
            <a:r>
              <a:rPr lang="hu-HU" dirty="0" smtClean="0"/>
              <a:t>a középagyi </a:t>
            </a:r>
            <a:r>
              <a:rPr lang="hu-HU" b="1" dirty="0" err="1" smtClean="0"/>
              <a:t>tectum</a:t>
            </a:r>
            <a:r>
              <a:rPr lang="hu-HU" b="1" dirty="0" smtClean="0"/>
              <a:t> magvai</a:t>
            </a:r>
            <a:r>
              <a:rPr lang="hu-HU" dirty="0" smtClean="0"/>
              <a:t>ba jutva </a:t>
            </a:r>
            <a:r>
              <a:rPr lang="hu-HU" b="1" dirty="0" smtClean="0"/>
              <a:t>reflexes mozgások</a:t>
            </a:r>
            <a:r>
              <a:rPr lang="hu-HU" dirty="0" smtClean="0"/>
              <a:t>at váltanak ki váratlan hang és fény ingerekre – tekintés központok, </a:t>
            </a:r>
            <a:r>
              <a:rPr lang="hu-HU" dirty="0" err="1" smtClean="0"/>
              <a:t>vestibularis</a:t>
            </a:r>
            <a:r>
              <a:rPr lang="hu-HU" dirty="0" smtClean="0"/>
              <a:t> magok, szemmozgató agyidegek magvai, nyakizmok </a:t>
            </a:r>
            <a:r>
              <a:rPr lang="hu-HU" dirty="0" err="1" smtClean="0"/>
              <a:t>motoneuronjai</a:t>
            </a:r>
            <a:r>
              <a:rPr lang="hu-HU" dirty="0" smtClean="0"/>
              <a:t> vesznek részt a folyamatban</a:t>
            </a:r>
          </a:p>
          <a:p>
            <a:pPr marL="914400" lvl="1" indent="-514350"/>
            <a:r>
              <a:rPr lang="hu-HU" dirty="0" smtClean="0"/>
              <a:t>A </a:t>
            </a:r>
            <a:r>
              <a:rPr lang="hu-HU" b="1" dirty="0" err="1" smtClean="0"/>
              <a:t>vesztibuláris</a:t>
            </a:r>
            <a:r>
              <a:rPr lang="hu-HU" b="1" dirty="0" smtClean="0"/>
              <a:t> rendszer</a:t>
            </a:r>
            <a:r>
              <a:rPr lang="hu-HU" dirty="0" smtClean="0"/>
              <a:t>ből jövő ingerületek a </a:t>
            </a:r>
            <a:r>
              <a:rPr lang="hu-HU" b="1" dirty="0" err="1" smtClean="0"/>
              <a:t>vesztibuláris</a:t>
            </a:r>
            <a:r>
              <a:rPr lang="hu-HU" b="1" dirty="0" smtClean="0"/>
              <a:t> magok</a:t>
            </a:r>
            <a:r>
              <a:rPr lang="hu-HU" dirty="0" smtClean="0"/>
              <a:t>ba és </a:t>
            </a:r>
            <a:r>
              <a:rPr lang="hu-HU" b="1" dirty="0" smtClean="0"/>
              <a:t>kisagy</a:t>
            </a:r>
            <a:r>
              <a:rPr lang="hu-HU" dirty="0" smtClean="0"/>
              <a:t>ba jutva </a:t>
            </a:r>
            <a:r>
              <a:rPr lang="hu-HU" b="1" dirty="0" smtClean="0"/>
              <a:t>reflexes testtartási szabályozás</a:t>
            </a:r>
            <a:r>
              <a:rPr lang="hu-HU" dirty="0" smtClean="0"/>
              <a:t>ban játszanak szerepet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23528" y="273631"/>
            <a:ext cx="8568952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 összeköttetései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4267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u-HU" b="1" dirty="0" smtClean="0"/>
              <a:t>Visszacsatoló körök</a:t>
            </a:r>
          </a:p>
          <a:p>
            <a:pPr marL="914400" lvl="1" indent="-514350"/>
            <a:r>
              <a:rPr lang="hu-HU" dirty="0" smtClean="0"/>
              <a:t>Ezek a körök a </a:t>
            </a:r>
            <a:r>
              <a:rPr lang="hu-HU" b="1" dirty="0" smtClean="0"/>
              <a:t>megvalósult mozgást hasonlítják össze a tervezett mozgással</a:t>
            </a:r>
            <a:r>
              <a:rPr lang="hu-HU" dirty="0" smtClean="0"/>
              <a:t> (van – kell értékek), és szükség szerint </a:t>
            </a:r>
            <a:r>
              <a:rPr lang="hu-HU" b="1" dirty="0" smtClean="0"/>
              <a:t>változtatják</a:t>
            </a:r>
          </a:p>
          <a:p>
            <a:pPr marL="914400" lvl="1" indent="-514350"/>
            <a:r>
              <a:rPr lang="hu-HU" dirty="0" smtClean="0"/>
              <a:t>2 visszacsatoló kör rendszer</a:t>
            </a:r>
          </a:p>
          <a:p>
            <a:pPr marL="1314450" lvl="2" indent="-514350">
              <a:buFont typeface="+mj-lt"/>
              <a:buAutoNum type="arabicPeriod"/>
            </a:pPr>
            <a:r>
              <a:rPr lang="hu-HU" b="1" dirty="0" smtClean="0"/>
              <a:t>Kéregből eredő</a:t>
            </a:r>
            <a:r>
              <a:rPr lang="hu-HU" dirty="0" smtClean="0"/>
              <a:t> </a:t>
            </a:r>
            <a:r>
              <a:rPr lang="hu-HU" dirty="0" err="1" smtClean="0"/>
              <a:t>extrapiramidális</a:t>
            </a:r>
            <a:r>
              <a:rPr lang="hu-HU" dirty="0" smtClean="0"/>
              <a:t> visszacsatoló körök</a:t>
            </a:r>
          </a:p>
          <a:p>
            <a:pPr marL="1314450" lvl="2" indent="-514350">
              <a:buFont typeface="+mj-lt"/>
              <a:buAutoNum type="arabicPeriod"/>
            </a:pPr>
            <a:r>
              <a:rPr lang="hu-HU" b="1" dirty="0" err="1" smtClean="0"/>
              <a:t>Proprioceptorokból</a:t>
            </a:r>
            <a:r>
              <a:rPr lang="hu-HU" b="1" dirty="0" smtClean="0"/>
              <a:t> eredő </a:t>
            </a:r>
            <a:r>
              <a:rPr lang="hu-HU" dirty="0" err="1" smtClean="0"/>
              <a:t>extrapiramidális</a:t>
            </a:r>
            <a:r>
              <a:rPr lang="hu-HU" dirty="0" smtClean="0"/>
              <a:t> visszacsatoló körök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273631"/>
            <a:ext cx="8568952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 összeköttetései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9143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3</a:t>
            </a:r>
            <a:r>
              <a:rPr lang="hu-HU" b="1" dirty="0" smtClean="0"/>
              <a:t>.1</a:t>
            </a:r>
            <a:r>
              <a:rPr lang="hu-HU" b="1" dirty="0"/>
              <a:t>. Kéregből eredő </a:t>
            </a:r>
            <a:r>
              <a:rPr lang="hu-HU" b="1" dirty="0" err="1"/>
              <a:t>extrapiramidális</a:t>
            </a:r>
            <a:r>
              <a:rPr lang="hu-HU" b="1" dirty="0"/>
              <a:t> visszacsatoló </a:t>
            </a:r>
            <a:r>
              <a:rPr lang="hu-HU" b="1" dirty="0" smtClean="0"/>
              <a:t>körök</a:t>
            </a:r>
          </a:p>
          <a:p>
            <a:pPr marL="914400" lvl="1" indent="-514350">
              <a:buFont typeface="+mj-lt"/>
              <a:buAutoNum type="alphaUcPeriod"/>
            </a:pPr>
            <a:r>
              <a:rPr lang="hu-HU" b="1" dirty="0" smtClean="0"/>
              <a:t>Kéreg – corpus </a:t>
            </a:r>
            <a:r>
              <a:rPr lang="hu-HU" b="1" dirty="0" err="1" smtClean="0"/>
              <a:t>striatum</a:t>
            </a:r>
            <a:r>
              <a:rPr lang="hu-HU" b="1" dirty="0" smtClean="0"/>
              <a:t> – </a:t>
            </a:r>
            <a:r>
              <a:rPr lang="hu-HU" b="1" dirty="0" err="1" smtClean="0"/>
              <a:t>globus</a:t>
            </a:r>
            <a:r>
              <a:rPr lang="hu-HU" b="1" dirty="0" smtClean="0"/>
              <a:t> </a:t>
            </a:r>
            <a:r>
              <a:rPr lang="hu-HU" b="1" dirty="0" err="1" smtClean="0"/>
              <a:t>pallidus</a:t>
            </a:r>
            <a:r>
              <a:rPr lang="hu-HU" b="1" dirty="0" smtClean="0"/>
              <a:t> – </a:t>
            </a:r>
            <a:r>
              <a:rPr lang="hu-HU" b="1" dirty="0" err="1" smtClean="0"/>
              <a:t>thalamus</a:t>
            </a:r>
            <a:r>
              <a:rPr lang="hu-HU" b="1" dirty="0" smtClean="0"/>
              <a:t> – kéreg</a:t>
            </a:r>
          </a:p>
          <a:p>
            <a:pPr marL="1314450" lvl="2" indent="-514350">
              <a:buFont typeface="Wingdings" pitchFamily="2" charset="2"/>
              <a:buChar char="à"/>
            </a:pPr>
            <a:r>
              <a:rPr lang="hu-HU" dirty="0" smtClean="0"/>
              <a:t>A perifériára a piramispályán leküldött motoros információ egyéb, a mozgással összefüggő információkkal való összehasonlítása történik, módosító visszacsatoló információk visszajutnak a kéregbe</a:t>
            </a:r>
          </a:p>
          <a:p>
            <a:pPr marL="1314450" lvl="2" indent="-514350">
              <a:buFont typeface="Wingdings" pitchFamily="2" charset="2"/>
              <a:buChar char="à"/>
            </a:pPr>
            <a:endParaRPr lang="hu-HU" dirty="0" smtClean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273631"/>
            <a:ext cx="8568952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 összeköttetései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2913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3</a:t>
            </a:r>
            <a:r>
              <a:rPr lang="hu-HU" b="1" dirty="0" smtClean="0"/>
              <a:t>.1</a:t>
            </a:r>
            <a:r>
              <a:rPr lang="hu-HU" b="1" dirty="0"/>
              <a:t>. Kéregből eredő </a:t>
            </a:r>
            <a:r>
              <a:rPr lang="hu-HU" b="1" dirty="0" err="1"/>
              <a:t>extrapiramidális</a:t>
            </a:r>
            <a:r>
              <a:rPr lang="hu-HU" b="1" dirty="0"/>
              <a:t> visszacsatoló </a:t>
            </a:r>
            <a:r>
              <a:rPr lang="hu-HU" b="1" dirty="0" smtClean="0"/>
              <a:t>körök</a:t>
            </a:r>
          </a:p>
          <a:p>
            <a:pPr marL="914400" lvl="1" indent="-514350">
              <a:buFont typeface="+mj-lt"/>
              <a:buAutoNum type="alphaUcPeriod" startAt="2"/>
            </a:pPr>
            <a:r>
              <a:rPr lang="hu-HU" b="1" dirty="0" smtClean="0"/>
              <a:t>Kéreg – hídi magok – kisagy – </a:t>
            </a:r>
            <a:r>
              <a:rPr lang="hu-HU" b="1" dirty="0" err="1" smtClean="0"/>
              <a:t>thalamus</a:t>
            </a:r>
            <a:r>
              <a:rPr lang="hu-HU" b="1" dirty="0" smtClean="0"/>
              <a:t> – kéreg</a:t>
            </a:r>
          </a:p>
          <a:p>
            <a:pPr marL="1314450" lvl="2" indent="-514350">
              <a:buFont typeface="Wingdings" pitchFamily="2" charset="2"/>
              <a:buChar char="à"/>
            </a:pPr>
            <a:r>
              <a:rPr lang="hu-HU" dirty="0"/>
              <a:t>A kisagy összeveti az akaratlagos mozgás parancsát  a </a:t>
            </a:r>
            <a:r>
              <a:rPr lang="hu-HU" dirty="0" err="1"/>
              <a:t>proprioceptorokból</a:t>
            </a:r>
            <a:r>
              <a:rPr lang="hu-HU" dirty="0"/>
              <a:t> kapott információkkal pl.: jelenlegi izomtónus, végtag helyzete, </a:t>
            </a:r>
            <a:r>
              <a:rPr lang="hu-HU" dirty="0" smtClean="0"/>
              <a:t>mozgása, visszacsatolás célja a kéreg, a parancs esetleges módosítása</a:t>
            </a:r>
          </a:p>
          <a:p>
            <a:pPr marL="914400" lvl="1" indent="-514350">
              <a:buFont typeface="+mj-lt"/>
              <a:buAutoNum type="alphaUcPeriod" startAt="2"/>
            </a:pPr>
            <a:r>
              <a:rPr lang="hu-HU" dirty="0" smtClean="0"/>
              <a:t>Kéreg – </a:t>
            </a:r>
            <a:r>
              <a:rPr lang="hu-HU" dirty="0" err="1" smtClean="0"/>
              <a:t>substantia</a:t>
            </a:r>
            <a:r>
              <a:rPr lang="hu-HU" dirty="0" smtClean="0"/>
              <a:t> </a:t>
            </a:r>
            <a:r>
              <a:rPr lang="hu-HU" dirty="0" err="1" smtClean="0"/>
              <a:t>nigra</a:t>
            </a:r>
            <a:r>
              <a:rPr lang="hu-HU" dirty="0" smtClean="0"/>
              <a:t> – corpus </a:t>
            </a:r>
            <a:r>
              <a:rPr lang="hu-HU" dirty="0" err="1" smtClean="0"/>
              <a:t>striatum</a:t>
            </a:r>
            <a:r>
              <a:rPr lang="hu-HU" dirty="0" smtClean="0"/>
              <a:t> – </a:t>
            </a:r>
            <a:r>
              <a:rPr lang="hu-HU" dirty="0" err="1" smtClean="0"/>
              <a:t>globus</a:t>
            </a:r>
            <a:r>
              <a:rPr lang="hu-HU" dirty="0" smtClean="0"/>
              <a:t> </a:t>
            </a:r>
            <a:r>
              <a:rPr lang="hu-HU" dirty="0" err="1" smtClean="0"/>
              <a:t>pallidus</a:t>
            </a:r>
            <a:r>
              <a:rPr lang="hu-HU" dirty="0" smtClean="0"/>
              <a:t> – </a:t>
            </a:r>
            <a:r>
              <a:rPr lang="hu-HU" dirty="0" err="1" smtClean="0"/>
              <a:t>thalamus</a:t>
            </a:r>
            <a:r>
              <a:rPr lang="hu-HU" dirty="0" smtClean="0"/>
              <a:t> – kéreg</a:t>
            </a:r>
          </a:p>
          <a:p>
            <a:pPr marL="400050" lvl="1" indent="0">
              <a:buNone/>
            </a:pPr>
            <a:endParaRPr lang="hu-HU" dirty="0" smtClean="0"/>
          </a:p>
          <a:p>
            <a:pPr marL="1314450" lvl="2" indent="-514350">
              <a:buFont typeface="Wingdings" pitchFamily="2" charset="2"/>
              <a:buChar char="à"/>
            </a:pPr>
            <a:endParaRPr lang="hu-HU" dirty="0" smtClean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23528" y="273631"/>
            <a:ext cx="8568952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 összeköttetései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4972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3</a:t>
            </a:r>
            <a:r>
              <a:rPr lang="hu-HU" b="1" dirty="0" smtClean="0"/>
              <a:t>.2</a:t>
            </a:r>
            <a:r>
              <a:rPr lang="hu-HU" b="1" dirty="0"/>
              <a:t>. </a:t>
            </a:r>
            <a:r>
              <a:rPr lang="hu-HU" b="1" dirty="0" err="1"/>
              <a:t>Proprioceptorokból</a:t>
            </a:r>
            <a:r>
              <a:rPr lang="hu-HU" b="1" dirty="0"/>
              <a:t> eredő </a:t>
            </a:r>
            <a:r>
              <a:rPr lang="hu-HU" b="1" dirty="0" err="1"/>
              <a:t>extrapiramidális</a:t>
            </a:r>
            <a:r>
              <a:rPr lang="hu-HU" b="1" dirty="0"/>
              <a:t> visszacsatoló </a:t>
            </a:r>
            <a:r>
              <a:rPr lang="hu-HU" b="1" dirty="0" smtClean="0"/>
              <a:t>körök</a:t>
            </a:r>
          </a:p>
          <a:p>
            <a:pPr marL="914400" lvl="1" indent="-514350">
              <a:buFont typeface="Calibri" pitchFamily="34" charset="0"/>
              <a:buChar char="–"/>
            </a:pPr>
            <a:r>
              <a:rPr lang="hu-HU" dirty="0" smtClean="0"/>
              <a:t>A módosító parancsok a gerincvelői </a:t>
            </a:r>
            <a:r>
              <a:rPr lang="hu-HU" b="1" dirty="0" err="1" smtClean="0"/>
              <a:t>motoneruronokat</a:t>
            </a:r>
            <a:r>
              <a:rPr lang="hu-HU" b="1" dirty="0" smtClean="0"/>
              <a:t> célozzák</a:t>
            </a:r>
            <a:r>
              <a:rPr lang="hu-HU" dirty="0" smtClean="0"/>
              <a:t>, nem a kérget</a:t>
            </a:r>
          </a:p>
          <a:p>
            <a:pPr marL="914400" lvl="1" indent="-514350">
              <a:buFont typeface="Calibri" pitchFamily="34" charset="0"/>
              <a:buChar char="–"/>
            </a:pPr>
            <a:r>
              <a:rPr lang="hu-HU" dirty="0" smtClean="0"/>
              <a:t>A </a:t>
            </a:r>
            <a:r>
              <a:rPr lang="hu-HU" b="1" dirty="0" err="1" smtClean="0"/>
              <a:t>proprioceptorokból</a:t>
            </a:r>
            <a:r>
              <a:rPr lang="hu-HU" b="1" dirty="0" smtClean="0"/>
              <a:t> </a:t>
            </a:r>
            <a:r>
              <a:rPr lang="hu-HU" b="1" dirty="0" err="1" smtClean="0"/>
              <a:t>a</a:t>
            </a:r>
            <a:r>
              <a:rPr lang="hu-HU" b="1" dirty="0" smtClean="0"/>
              <a:t> kisagyba futó információk összevetésre kerülnek a kéregből hídon át jövő mozgástervvel (2.1.B)</a:t>
            </a:r>
          </a:p>
          <a:p>
            <a:pPr marL="914400" lvl="1" indent="-514350">
              <a:buFont typeface="Calibri" pitchFamily="34" charset="0"/>
              <a:buChar char="–"/>
            </a:pPr>
            <a:r>
              <a:rPr lang="hu-HU" dirty="0" smtClean="0"/>
              <a:t>Ha </a:t>
            </a:r>
            <a:r>
              <a:rPr lang="hu-HU" b="1" dirty="0" smtClean="0"/>
              <a:t>módosítás</a:t>
            </a:r>
            <a:r>
              <a:rPr lang="hu-HU" dirty="0" smtClean="0"/>
              <a:t>ra szorul, akkor ez a </a:t>
            </a:r>
            <a:r>
              <a:rPr lang="hu-HU" b="1" dirty="0" err="1" smtClean="0"/>
              <a:t>vesztibuláris</a:t>
            </a:r>
            <a:r>
              <a:rPr lang="hu-HU" b="1" dirty="0" smtClean="0"/>
              <a:t>, </a:t>
            </a:r>
            <a:r>
              <a:rPr lang="hu-HU" b="1" dirty="0" err="1" smtClean="0"/>
              <a:t>reticuláris</a:t>
            </a:r>
            <a:r>
              <a:rPr lang="hu-HU" b="1" dirty="0" smtClean="0"/>
              <a:t> </a:t>
            </a:r>
            <a:r>
              <a:rPr lang="hu-HU" b="1" dirty="0"/>
              <a:t>é</a:t>
            </a:r>
            <a:r>
              <a:rPr lang="hu-HU" b="1" dirty="0" smtClean="0"/>
              <a:t>s </a:t>
            </a:r>
            <a:r>
              <a:rPr lang="hu-HU" b="1" dirty="0" err="1" smtClean="0"/>
              <a:t>vörösmag</a:t>
            </a:r>
            <a:r>
              <a:rPr lang="hu-HU" dirty="0" err="1" smtClean="0"/>
              <a:t>okon</a:t>
            </a:r>
            <a:r>
              <a:rPr lang="hu-HU" dirty="0" smtClean="0"/>
              <a:t>, illetve a belőlük kiinduló </a:t>
            </a:r>
            <a:r>
              <a:rPr lang="hu-HU" b="1" dirty="0" smtClean="0"/>
              <a:t>leszálló pályák</a:t>
            </a:r>
            <a:r>
              <a:rPr lang="hu-HU" dirty="0" smtClean="0"/>
              <a:t>on jutnak a gerincvelőhöz</a:t>
            </a:r>
          </a:p>
          <a:p>
            <a:pPr marL="1314450" lvl="2" indent="-514350">
              <a:buFont typeface="Wingdings" pitchFamily="2" charset="2"/>
              <a:buChar char="à"/>
            </a:pPr>
            <a:endParaRPr lang="hu-HU" dirty="0" smtClean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23528" y="273631"/>
            <a:ext cx="8568952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 összeköttetései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7213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>
          <a:xfrm>
            <a:off x="1115616" y="260648"/>
            <a:ext cx="6872808" cy="720080"/>
          </a:xfrm>
          <a:noFill/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rmAutofit fontScale="77500" lnSpcReduction="20000"/>
          </a:bodyPr>
          <a:lstStyle/>
          <a:p>
            <a:r>
              <a:rPr lang="hu-HU" sz="4800" b="1" dirty="0" smtClean="0">
                <a:solidFill>
                  <a:schemeClr val="tx1"/>
                </a:solidFill>
              </a:rPr>
              <a:t>Piramidális rendszer betegségei</a:t>
            </a:r>
            <a:endParaRPr lang="hu-HU" sz="4800" b="1" dirty="0">
              <a:solidFill>
                <a:schemeClr val="tx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83568" y="177281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Piramidális rendszer sérülésének jelei</a:t>
            </a:r>
          </a:p>
          <a:p>
            <a:endParaRPr lang="hu-HU" dirty="0"/>
          </a:p>
          <a:p>
            <a:r>
              <a:rPr lang="hu-HU" dirty="0" smtClean="0">
                <a:hlinkClick r:id="rId2"/>
              </a:rPr>
              <a:t>Piramidális tünetek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21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 helye 3"/>
          <p:cNvSpPr txBox="1">
            <a:spLocks/>
          </p:cNvSpPr>
          <p:nvPr/>
        </p:nvSpPr>
        <p:spPr>
          <a:xfrm>
            <a:off x="0" y="1451386"/>
            <a:ext cx="8964929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dirty="0" smtClean="0"/>
              <a:t>Felső </a:t>
            </a:r>
            <a:r>
              <a:rPr lang="hu-HU" sz="2000" b="1" dirty="0" err="1" smtClean="0"/>
              <a:t>motoneuron</a:t>
            </a:r>
            <a:r>
              <a:rPr lang="hu-HU" sz="2000" b="1" dirty="0" smtClean="0"/>
              <a:t> </a:t>
            </a:r>
            <a:r>
              <a:rPr lang="hu-HU" sz="2000" dirty="0" smtClean="0"/>
              <a:t>szindróma: piramisjelek</a:t>
            </a:r>
          </a:p>
          <a:p>
            <a:pPr lvl="1"/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Alsó végtag: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Öregujj lassú tónusos </a:t>
            </a:r>
            <a:r>
              <a:rPr lang="hu-HU" sz="1800" dirty="0" err="1" smtClean="0"/>
              <a:t>dorzálflexiója</a:t>
            </a:r>
            <a:r>
              <a:rPr lang="hu-HU" sz="1800" dirty="0"/>
              <a:t>: </a:t>
            </a:r>
            <a:r>
              <a:rPr lang="hu-HU" sz="1800" dirty="0" err="1" smtClean="0">
                <a:hlinkClick r:id="rId2"/>
              </a:rPr>
              <a:t>Babinski-jel</a:t>
            </a:r>
            <a:r>
              <a:rPr lang="hu-HU" sz="1800" dirty="0" smtClean="0"/>
              <a:t> (</a:t>
            </a:r>
            <a:r>
              <a:rPr lang="hu-HU" sz="1800" dirty="0" err="1" smtClean="0"/>
              <a:t>Chaddock-</a:t>
            </a:r>
            <a:r>
              <a:rPr lang="hu-HU" sz="1800" dirty="0" smtClean="0"/>
              <a:t>, Gordon-, </a:t>
            </a:r>
            <a:r>
              <a:rPr lang="hu-HU" sz="1800" dirty="0" err="1" smtClean="0"/>
              <a:t>Oppenheim-</a:t>
            </a:r>
            <a:r>
              <a:rPr lang="hu-HU" sz="1800" dirty="0" smtClean="0"/>
              <a:t>, </a:t>
            </a:r>
            <a:r>
              <a:rPr lang="hu-HU" sz="1800" dirty="0" err="1" smtClean="0"/>
              <a:t>Schaefer-</a:t>
            </a:r>
            <a:r>
              <a:rPr lang="hu-HU" sz="1800" dirty="0" smtClean="0"/>
              <a:t>, </a:t>
            </a:r>
            <a:r>
              <a:rPr lang="hu-HU" sz="1800" dirty="0" err="1" smtClean="0"/>
              <a:t>Mendel-Bechterew-jel</a:t>
            </a:r>
            <a:r>
              <a:rPr lang="hu-HU" sz="1800" dirty="0" smtClean="0"/>
              <a:t>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Legyezőtünet (</a:t>
            </a:r>
            <a:r>
              <a:rPr lang="hu-HU" sz="1800" dirty="0" err="1" smtClean="0"/>
              <a:t>Babinski</a:t>
            </a:r>
            <a:r>
              <a:rPr lang="hu-HU" sz="1800" dirty="0" smtClean="0"/>
              <a:t> II.)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hu-HU" sz="1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Felső végtag: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>
                <a:hlinkClick r:id="rId3"/>
              </a:rPr>
              <a:t>Hoffmann-jel</a:t>
            </a:r>
            <a:endParaRPr lang="hu-HU" sz="18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>
                <a:hlinkClick r:id="rId4"/>
              </a:rPr>
              <a:t>Trömner-jel</a:t>
            </a:r>
            <a:endParaRPr lang="hu-HU" sz="18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>
                <a:hlinkClick r:id="rId5"/>
              </a:rPr>
              <a:t>Wartenberg-jel</a:t>
            </a:r>
            <a:endParaRPr lang="hu-HU" sz="18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Mayer-féle alapízületi reflex</a:t>
            </a:r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</p:txBody>
      </p:sp>
      <p:sp>
        <p:nvSpPr>
          <p:cNvPr id="4" name="Alcím 1"/>
          <p:cNvSpPr txBox="1">
            <a:spLocks/>
          </p:cNvSpPr>
          <p:nvPr/>
        </p:nvSpPr>
        <p:spPr>
          <a:xfrm>
            <a:off x="1115616" y="260648"/>
            <a:ext cx="6872808" cy="72008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800" b="1" dirty="0" smtClean="0">
                <a:solidFill>
                  <a:schemeClr val="tx1"/>
                </a:solidFill>
              </a:rPr>
              <a:t>Piramidális rendszer betegségei</a:t>
            </a:r>
            <a:endParaRPr lang="hu-H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3563888" y="1649515"/>
            <a:ext cx="29237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Funkció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9" name="Szöveg helye 3"/>
          <p:cNvSpPr txBox="1">
            <a:spLocks/>
          </p:cNvSpPr>
          <p:nvPr/>
        </p:nvSpPr>
        <p:spPr>
          <a:xfrm>
            <a:off x="4211960" y="2333015"/>
            <a:ext cx="4883326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Akaratlan mozgások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Mozgások automatikus részelemeinek koordinálása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Akaratlagos mozgások rendezettsége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Veleszületett és szerzett automatizmusok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Izomtónus szabályozás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Együttmozgások, kifejező mozgások irányítása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Akaratlagos mozgások akaratlanul működő segítő rendszere</a:t>
            </a:r>
          </a:p>
        </p:txBody>
      </p:sp>
      <p:sp>
        <p:nvSpPr>
          <p:cNvPr id="7" name="Szöveg helye 3"/>
          <p:cNvSpPr txBox="1">
            <a:spLocks/>
          </p:cNvSpPr>
          <p:nvPr/>
        </p:nvSpPr>
        <p:spPr>
          <a:xfrm>
            <a:off x="-159480" y="2333015"/>
            <a:ext cx="4659472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Akaratlagos mozgások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Kéreg alatti központok ellenőrzése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Csillapítás, gátlás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>
                <a:sym typeface="Wingdings"/>
              </a:rPr>
              <a:t>Flexorokat</a:t>
            </a:r>
            <a:r>
              <a:rPr lang="hu-HU" sz="1800" dirty="0" smtClean="0">
                <a:sym typeface="Wingdings"/>
              </a:rPr>
              <a:t> serkenti, </a:t>
            </a:r>
            <a:r>
              <a:rPr lang="hu-HU" sz="1800" dirty="0" err="1" smtClean="0">
                <a:sym typeface="Wingdings"/>
              </a:rPr>
              <a:t>extenzorokat</a:t>
            </a:r>
            <a:r>
              <a:rPr lang="hu-HU" sz="1800" dirty="0" smtClean="0">
                <a:sym typeface="Wingdings"/>
              </a:rPr>
              <a:t> gátolja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Állandó tónusos ingerületével a hirtelen, gyors mozgásokat serkenti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Kéreg alatti központokból irányított automatikus és sztereotip mozgásokat célirányossá és finoman adagolttá teszi</a:t>
            </a:r>
          </a:p>
        </p:txBody>
      </p:sp>
    </p:spTree>
    <p:extLst>
      <p:ext uri="{BB962C8B-B14F-4D97-AF65-F5344CB8AC3E}">
        <p14:creationId xmlns:p14="http://schemas.microsoft.com/office/powerpoint/2010/main" val="258994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7808" y="1318124"/>
            <a:ext cx="4320480" cy="4968552"/>
          </a:xfrm>
        </p:spPr>
        <p:txBody>
          <a:bodyPr>
            <a:noAutofit/>
          </a:bodyPr>
          <a:lstStyle/>
          <a:p>
            <a:pPr lvl="1"/>
            <a:r>
              <a:rPr lang="hu-HU" sz="2400" b="1" dirty="0" err="1" smtClean="0"/>
              <a:t>Striatum</a:t>
            </a:r>
            <a:r>
              <a:rPr lang="hu-HU" sz="2400" b="1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b="1" dirty="0" err="1" smtClean="0"/>
              <a:t>Chorea</a:t>
            </a:r>
            <a:endParaRPr lang="hu-HU" sz="24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b="1" dirty="0" err="1" smtClean="0"/>
              <a:t>Athetosis</a:t>
            </a:r>
            <a:endParaRPr lang="hu-HU" sz="2400" b="1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hu-HU" sz="2400" b="1" dirty="0" smtClean="0"/>
          </a:p>
          <a:p>
            <a:pPr lvl="1"/>
            <a:r>
              <a:rPr lang="hu-HU" sz="2400" b="1" dirty="0" err="1" smtClean="0"/>
              <a:t>Substantia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nigra</a:t>
            </a:r>
            <a:r>
              <a:rPr lang="hu-HU" sz="2400" b="1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b="1" dirty="0" err="1" smtClean="0"/>
              <a:t>Akinesis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rigor</a:t>
            </a:r>
            <a:r>
              <a:rPr lang="hu-HU" sz="2400" b="1" dirty="0" smtClean="0"/>
              <a:t>, nyugalmi </a:t>
            </a:r>
            <a:r>
              <a:rPr lang="hu-HU" sz="2400" b="1" dirty="0" err="1" smtClean="0"/>
              <a:t>tremor</a:t>
            </a:r>
          </a:p>
          <a:p>
            <a:pPr lvl="1"/>
            <a:endParaRPr lang="hu-HU" sz="2400" dirty="0" smtClean="0"/>
          </a:p>
        </p:txBody>
      </p:sp>
      <p:sp>
        <p:nvSpPr>
          <p:cNvPr id="10" name="Téglalap 9"/>
          <p:cNvSpPr/>
          <p:nvPr/>
        </p:nvSpPr>
        <p:spPr>
          <a:xfrm>
            <a:off x="4262264" y="131812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hu-HU" sz="2400" b="1" dirty="0" err="1"/>
              <a:t>Nucleus</a:t>
            </a:r>
            <a:r>
              <a:rPr lang="hu-HU" sz="2400" b="1" dirty="0"/>
              <a:t> </a:t>
            </a:r>
            <a:r>
              <a:rPr lang="hu-HU" sz="2400" b="1" dirty="0" err="1"/>
              <a:t>subthalamicus</a:t>
            </a:r>
            <a:r>
              <a:rPr lang="hu-HU" sz="2400" b="1" dirty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b="1" dirty="0" err="1"/>
              <a:t>Hemiballismus</a:t>
            </a:r>
            <a:endParaRPr lang="hu-HU" sz="2400" b="1" dirty="0"/>
          </a:p>
          <a:p>
            <a:pPr marL="628650" lvl="1" indent="-171450">
              <a:buFont typeface="Arial" pitchFamily="34" charset="0"/>
              <a:buChar char="•"/>
            </a:pPr>
            <a:endParaRPr lang="hu-HU" sz="2400" b="1" dirty="0"/>
          </a:p>
          <a:p>
            <a:pPr lvl="1"/>
            <a:r>
              <a:rPr lang="hu-HU" sz="2400" b="1" dirty="0"/>
              <a:t>Kisagy: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b="1" dirty="0"/>
              <a:t>Egyensúlyzavarok, szédülés, </a:t>
            </a:r>
            <a:r>
              <a:rPr lang="hu-HU" sz="2400" b="1" dirty="0" err="1"/>
              <a:t>hypotónia</a:t>
            </a:r>
            <a:r>
              <a:rPr lang="hu-HU" sz="2400" b="1" dirty="0"/>
              <a:t>, </a:t>
            </a:r>
            <a:r>
              <a:rPr lang="hu-HU" sz="2400" b="1" dirty="0" err="1"/>
              <a:t>ataxia</a:t>
            </a:r>
            <a:r>
              <a:rPr lang="hu-HU" sz="2400" b="1" dirty="0"/>
              <a:t>, </a:t>
            </a:r>
            <a:r>
              <a:rPr lang="hu-HU" sz="2400" b="1" dirty="0" err="1"/>
              <a:t>törzsataxia</a:t>
            </a:r>
            <a:r>
              <a:rPr lang="hu-HU" sz="2400" b="1" dirty="0"/>
              <a:t>, </a:t>
            </a:r>
            <a:r>
              <a:rPr lang="hu-HU" sz="2400" b="1" dirty="0" err="1"/>
              <a:t>nystagmus</a:t>
            </a:r>
            <a:endParaRPr lang="hu-HU" sz="2400" b="1" dirty="0"/>
          </a:p>
        </p:txBody>
      </p:sp>
      <p:sp>
        <p:nvSpPr>
          <p:cNvPr id="7" name="Alcím 1"/>
          <p:cNvSpPr txBox="1">
            <a:spLocks/>
          </p:cNvSpPr>
          <p:nvPr/>
        </p:nvSpPr>
        <p:spPr>
          <a:xfrm>
            <a:off x="1115616" y="260648"/>
            <a:ext cx="6872808" cy="72008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800" b="1" dirty="0" err="1" smtClean="0">
                <a:solidFill>
                  <a:schemeClr val="tx1"/>
                </a:solidFill>
              </a:rPr>
              <a:t>Extrapiramidális</a:t>
            </a:r>
            <a:r>
              <a:rPr lang="hu-HU" sz="4800" b="1" dirty="0" smtClean="0">
                <a:solidFill>
                  <a:schemeClr val="tx1"/>
                </a:solidFill>
              </a:rPr>
              <a:t> rendszer betegségei</a:t>
            </a:r>
            <a:endParaRPr lang="hu-H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 helye 3"/>
          <p:cNvSpPr txBox="1">
            <a:spLocks/>
          </p:cNvSpPr>
          <p:nvPr/>
        </p:nvSpPr>
        <p:spPr>
          <a:xfrm>
            <a:off x="243136" y="1196752"/>
            <a:ext cx="8524056" cy="1232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dirty="0" smtClean="0"/>
              <a:t>Első generációs </a:t>
            </a:r>
            <a:r>
              <a:rPr lang="hu-HU" sz="2000" b="1" dirty="0" err="1" smtClean="0"/>
              <a:t>antipszichotikumok</a:t>
            </a:r>
            <a:r>
              <a:rPr lang="hu-HU" sz="2000" dirty="0" smtClean="0"/>
              <a:t> </a:t>
            </a:r>
            <a:r>
              <a:rPr lang="hu-HU" sz="2000" dirty="0" err="1" smtClean="0"/>
              <a:t>mellékhatásainként</a:t>
            </a:r>
            <a:r>
              <a:rPr lang="hu-HU" sz="2000" dirty="0" smtClean="0"/>
              <a:t> </a:t>
            </a:r>
            <a:r>
              <a:rPr lang="hu-HU" sz="2000" b="1" dirty="0" err="1" smtClean="0"/>
              <a:t>extrapiramidális</a:t>
            </a:r>
            <a:r>
              <a:rPr lang="hu-HU" sz="2000" b="1" dirty="0" smtClean="0"/>
              <a:t> tünetek</a:t>
            </a:r>
            <a:r>
              <a:rPr lang="hu-HU" sz="2000" dirty="0" smtClean="0"/>
              <a:t>: skizofrénia kezelésére alkalmazott dopamin (D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) receptor </a:t>
            </a:r>
            <a:r>
              <a:rPr lang="hu-HU" sz="2000" dirty="0" err="1" smtClean="0"/>
              <a:t>antagonista</a:t>
            </a:r>
            <a:r>
              <a:rPr lang="hu-HU" sz="2000" dirty="0" smtClean="0"/>
              <a:t> </a:t>
            </a:r>
            <a:r>
              <a:rPr lang="hu-HU" sz="2000" dirty="0" smtClean="0">
                <a:sym typeface="Wingdings"/>
              </a:rPr>
              <a:t> </a:t>
            </a:r>
            <a:r>
              <a:rPr lang="hu-HU" sz="2000" dirty="0" err="1" smtClean="0"/>
              <a:t>hiperkinézis</a:t>
            </a:r>
            <a:r>
              <a:rPr lang="hu-HU" sz="2000" dirty="0" smtClean="0"/>
              <a:t>, </a:t>
            </a:r>
            <a:r>
              <a:rPr lang="hu-HU" sz="2000" dirty="0" err="1" smtClean="0"/>
              <a:t>hypokinézia</a:t>
            </a:r>
            <a:r>
              <a:rPr lang="hu-HU" sz="2000" dirty="0" smtClean="0"/>
              <a:t>, görcsök, vitustánc, </a:t>
            </a:r>
            <a:r>
              <a:rPr lang="hu-HU" sz="2000" dirty="0" err="1" smtClean="0"/>
              <a:t>hemiballizmus</a:t>
            </a:r>
            <a:endParaRPr lang="hu-HU" sz="2000" dirty="0" smtClean="0"/>
          </a:p>
          <a:p>
            <a:pPr lvl="1"/>
            <a:endParaRPr lang="hu-HU" sz="1800" dirty="0" smtClean="0"/>
          </a:p>
        </p:txBody>
      </p:sp>
      <p:sp>
        <p:nvSpPr>
          <p:cNvPr id="2" name="Téglalap 1"/>
          <p:cNvSpPr/>
          <p:nvPr/>
        </p:nvSpPr>
        <p:spPr>
          <a:xfrm>
            <a:off x="539552" y="3105835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>
                <a:hlinkClick r:id="rId2"/>
              </a:rPr>
              <a:t>extrapiramidális</a:t>
            </a:r>
            <a:r>
              <a:rPr lang="hu-HU" dirty="0" smtClean="0">
                <a:hlinkClick r:id="rId2"/>
              </a:rPr>
              <a:t> tünetek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>
                <a:hlinkClick r:id="rId3"/>
              </a:rPr>
              <a:t>Extrapiramidális</a:t>
            </a:r>
            <a:r>
              <a:rPr lang="hu-HU" dirty="0" smtClean="0">
                <a:hlinkClick r:id="rId3"/>
              </a:rPr>
              <a:t> tünetek felismerése 1.</a:t>
            </a:r>
            <a:endParaRPr lang="hu-HU" dirty="0" smtClean="0"/>
          </a:p>
          <a:p>
            <a:r>
              <a:rPr lang="hu-HU" dirty="0" err="1" smtClean="0">
                <a:hlinkClick r:id="rId4"/>
              </a:rPr>
              <a:t>Extrapiramidális</a:t>
            </a:r>
            <a:r>
              <a:rPr lang="hu-HU" dirty="0" smtClean="0">
                <a:hlinkClick r:id="rId4"/>
              </a:rPr>
              <a:t> tünetek felismerése 2.</a:t>
            </a:r>
            <a:endParaRPr lang="hu-HU" dirty="0"/>
          </a:p>
        </p:txBody>
      </p:sp>
      <p:sp>
        <p:nvSpPr>
          <p:cNvPr id="7" name="Alcím 1"/>
          <p:cNvSpPr txBox="1">
            <a:spLocks/>
          </p:cNvSpPr>
          <p:nvPr/>
        </p:nvSpPr>
        <p:spPr>
          <a:xfrm>
            <a:off x="1115616" y="260648"/>
            <a:ext cx="6872808" cy="72008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800" b="1" dirty="0" err="1" smtClean="0">
                <a:solidFill>
                  <a:schemeClr val="tx1"/>
                </a:solidFill>
              </a:rPr>
              <a:t>Extrapiramidális</a:t>
            </a:r>
            <a:r>
              <a:rPr lang="hu-HU" sz="4800" b="1" dirty="0" smtClean="0">
                <a:solidFill>
                  <a:schemeClr val="tx1"/>
                </a:solidFill>
              </a:rPr>
              <a:t> rendszer betegségei</a:t>
            </a:r>
            <a:endParaRPr lang="hu-H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5576" y="141277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Pavlik: Sportélettan</a:t>
            </a:r>
          </a:p>
          <a:p>
            <a:r>
              <a:rPr lang="hu-HU" dirty="0"/>
              <a:t>	</a:t>
            </a:r>
            <a:r>
              <a:rPr lang="hu-HU" dirty="0" smtClean="0"/>
              <a:t>3.4.6.3.2. A mozgatópályák: 83-85. o.</a:t>
            </a:r>
          </a:p>
          <a:p>
            <a:endParaRPr lang="hu-HU" dirty="0"/>
          </a:p>
          <a:p>
            <a:r>
              <a:rPr lang="hu-HU" dirty="0" smtClean="0"/>
              <a:t>Szirmai Imre: Neurológia</a:t>
            </a:r>
          </a:p>
          <a:p>
            <a:r>
              <a:rPr lang="hu-HU" dirty="0"/>
              <a:t>	</a:t>
            </a:r>
            <a:r>
              <a:rPr lang="hu-HU" dirty="0" smtClean="0">
                <a:hlinkClick r:id="rId2"/>
              </a:rPr>
              <a:t>III. fejezet. A mozgatórendszer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Dr. Hajdu Ferenc: Vezérfonal a </a:t>
            </a:r>
            <a:r>
              <a:rPr lang="hu-HU" dirty="0" err="1" smtClean="0"/>
              <a:t>neuroanatómiához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9.1. Motoros rendszerek: 152-156. o.</a:t>
            </a:r>
          </a:p>
        </p:txBody>
      </p:sp>
      <p:sp>
        <p:nvSpPr>
          <p:cNvPr id="7" name="Alcím 1"/>
          <p:cNvSpPr txBox="1">
            <a:spLocks/>
          </p:cNvSpPr>
          <p:nvPr/>
        </p:nvSpPr>
        <p:spPr>
          <a:xfrm>
            <a:off x="1115616" y="260648"/>
            <a:ext cx="6872808" cy="72008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800" b="1" dirty="0" err="1" smtClean="0">
                <a:solidFill>
                  <a:schemeClr val="tx1"/>
                </a:solidFill>
              </a:rPr>
              <a:t>Extrapiramidális</a:t>
            </a:r>
            <a:r>
              <a:rPr lang="hu-HU" sz="4800" b="1" dirty="0" smtClean="0">
                <a:solidFill>
                  <a:schemeClr val="tx1"/>
                </a:solidFill>
              </a:rPr>
              <a:t> rendszer betegségei</a:t>
            </a:r>
            <a:endParaRPr lang="hu-H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677743"/>
            <a:ext cx="29237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Gerincvelő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755576" y="2109791"/>
            <a:ext cx="65527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Motoros rendszer </a:t>
            </a:r>
            <a:r>
              <a:rPr lang="hu-HU" b="1" dirty="0" smtClean="0"/>
              <a:t>végső közös út</a:t>
            </a:r>
            <a:r>
              <a:rPr lang="hu-HU" dirty="0" smtClean="0"/>
              <a:t>ja: </a:t>
            </a:r>
            <a:r>
              <a:rPr lang="hu-HU" b="1" dirty="0" err="1" smtClean="0"/>
              <a:t>motoneuronok</a:t>
            </a:r>
            <a:endParaRPr lang="hu-HU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l-GR" b="1" dirty="0" smtClean="0"/>
              <a:t>α</a:t>
            </a:r>
            <a:r>
              <a:rPr lang="hu-HU" b="1" dirty="0" smtClean="0"/>
              <a:t> </a:t>
            </a:r>
            <a:r>
              <a:rPr lang="hu-HU" b="1" dirty="0" err="1" smtClean="0"/>
              <a:t>motoneuron</a:t>
            </a:r>
            <a:r>
              <a:rPr lang="hu-HU" dirty="0" smtClean="0"/>
              <a:t>: </a:t>
            </a:r>
            <a:r>
              <a:rPr lang="hu-HU" b="1" dirty="0" err="1" smtClean="0"/>
              <a:t>extrafuzális</a:t>
            </a:r>
            <a:r>
              <a:rPr lang="hu-HU" dirty="0" smtClean="0"/>
              <a:t> izomrostok beidegzése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b="1" dirty="0" smtClean="0">
                <a:latin typeface="Calibri"/>
              </a:rPr>
              <a:t>γ</a:t>
            </a:r>
            <a:r>
              <a:rPr lang="hu-HU" b="1" dirty="0" smtClean="0">
                <a:latin typeface="Calibri"/>
              </a:rPr>
              <a:t> </a:t>
            </a:r>
            <a:r>
              <a:rPr lang="hu-HU" b="1" dirty="0" err="1" smtClean="0">
                <a:latin typeface="Calibri"/>
              </a:rPr>
              <a:t>motoneuron</a:t>
            </a:r>
            <a:r>
              <a:rPr lang="hu-HU" dirty="0" smtClean="0">
                <a:latin typeface="Calibri"/>
              </a:rPr>
              <a:t>: </a:t>
            </a:r>
            <a:r>
              <a:rPr lang="hu-HU" b="1" dirty="0" err="1" smtClean="0">
                <a:latin typeface="Calibri"/>
              </a:rPr>
              <a:t>intrafuzális</a:t>
            </a:r>
            <a:r>
              <a:rPr lang="hu-HU" b="1" dirty="0" smtClean="0">
                <a:latin typeface="Calibri"/>
              </a:rPr>
              <a:t> </a:t>
            </a:r>
            <a:r>
              <a:rPr lang="hu-HU" dirty="0" smtClean="0">
                <a:latin typeface="Calibri"/>
              </a:rPr>
              <a:t>rostok beidegzése</a:t>
            </a:r>
          </a:p>
          <a:p>
            <a:pPr lvl="1"/>
            <a:endParaRPr lang="hu-HU" dirty="0" smtClean="0">
              <a:latin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err="1" smtClean="0">
                <a:latin typeface="Calibri"/>
              </a:rPr>
              <a:t>Proprioceptív</a:t>
            </a:r>
            <a:r>
              <a:rPr lang="hu-HU" b="1" dirty="0" smtClean="0">
                <a:latin typeface="Calibri"/>
              </a:rPr>
              <a:t> reflexek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err="1" smtClean="0">
                <a:latin typeface="Calibri"/>
              </a:rPr>
              <a:t>Myotatikus</a:t>
            </a:r>
            <a:r>
              <a:rPr lang="hu-HU" dirty="0" smtClean="0">
                <a:latin typeface="Calibri"/>
              </a:rPr>
              <a:t> reflex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>
                <a:latin typeface="Calibri"/>
              </a:rPr>
              <a:t>Inverz </a:t>
            </a:r>
            <a:r>
              <a:rPr lang="hu-HU" dirty="0" err="1" smtClean="0">
                <a:latin typeface="Calibri"/>
              </a:rPr>
              <a:t>myotatikus</a:t>
            </a:r>
            <a:r>
              <a:rPr lang="hu-HU" dirty="0" smtClean="0">
                <a:latin typeface="Calibri"/>
              </a:rPr>
              <a:t> reflex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>
                <a:latin typeface="Calibri"/>
              </a:rPr>
              <a:t>(Izomnyújtással kiváltott </a:t>
            </a:r>
            <a:r>
              <a:rPr lang="hu-HU" dirty="0" err="1" smtClean="0">
                <a:latin typeface="Calibri"/>
              </a:rPr>
              <a:t>flexor</a:t>
            </a:r>
            <a:r>
              <a:rPr lang="hu-HU" dirty="0" smtClean="0">
                <a:latin typeface="Calibri"/>
              </a:rPr>
              <a:t> reflex)</a:t>
            </a:r>
          </a:p>
          <a:p>
            <a:pPr lvl="1"/>
            <a:endParaRPr lang="hu-HU" dirty="0" smtClean="0">
              <a:latin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err="1" smtClean="0">
                <a:latin typeface="Calibri"/>
              </a:rPr>
              <a:t>Extreroceptív</a:t>
            </a:r>
            <a:r>
              <a:rPr lang="hu-HU" b="1" dirty="0" smtClean="0">
                <a:latin typeface="Calibri"/>
              </a:rPr>
              <a:t> reflexek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>
                <a:latin typeface="Calibri"/>
              </a:rPr>
              <a:t>Azonos oldali </a:t>
            </a:r>
            <a:r>
              <a:rPr lang="hu-HU" dirty="0" err="1" smtClean="0">
                <a:latin typeface="Calibri"/>
              </a:rPr>
              <a:t>flexor</a:t>
            </a:r>
            <a:r>
              <a:rPr lang="hu-HU" dirty="0" smtClean="0">
                <a:latin typeface="Calibri"/>
              </a:rPr>
              <a:t> reflexek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>
                <a:latin typeface="Calibri"/>
              </a:rPr>
              <a:t>Keresztezett reflexek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>
                <a:latin typeface="Calibri"/>
              </a:rPr>
              <a:t>(</a:t>
            </a:r>
            <a:r>
              <a:rPr lang="hu-HU" dirty="0" err="1" smtClean="0">
                <a:latin typeface="Calibri"/>
              </a:rPr>
              <a:t>Extenzor</a:t>
            </a:r>
            <a:r>
              <a:rPr lang="hu-HU" dirty="0" smtClean="0">
                <a:latin typeface="Calibri"/>
              </a:rPr>
              <a:t> lökés)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71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677743"/>
            <a:ext cx="29237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Agytörzs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755576" y="2109791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Izomtónus</a:t>
            </a:r>
            <a:r>
              <a:rPr lang="hu-HU" dirty="0" smtClean="0"/>
              <a:t> – </a:t>
            </a:r>
            <a:r>
              <a:rPr lang="hu-HU" dirty="0" err="1" smtClean="0"/>
              <a:t>formatio</a:t>
            </a:r>
            <a:r>
              <a:rPr lang="hu-HU" dirty="0" smtClean="0"/>
              <a:t> </a:t>
            </a:r>
            <a:r>
              <a:rPr lang="hu-HU" dirty="0" err="1" smtClean="0"/>
              <a:t>reticularis</a:t>
            </a:r>
            <a:r>
              <a:rPr lang="hu-HU" dirty="0" smtClean="0"/>
              <a:t>, </a:t>
            </a:r>
            <a:r>
              <a:rPr lang="hu-HU" dirty="0" err="1" smtClean="0"/>
              <a:t>extrapiramidális</a:t>
            </a:r>
            <a:r>
              <a:rPr lang="hu-HU" dirty="0" smtClean="0"/>
              <a:t> pályák</a:t>
            </a:r>
          </a:p>
          <a:p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err="1"/>
              <a:t>K</a:t>
            </a:r>
            <a:r>
              <a:rPr lang="hu-HU" dirty="0" err="1" smtClean="0"/>
              <a:t>raniális</a:t>
            </a:r>
            <a:r>
              <a:rPr lang="hu-HU" dirty="0" smtClean="0"/>
              <a:t> rész - hídi  </a:t>
            </a:r>
            <a:r>
              <a:rPr lang="hu-HU" dirty="0"/>
              <a:t>rész és </a:t>
            </a:r>
            <a:r>
              <a:rPr lang="hu-HU" dirty="0" err="1"/>
              <a:t>Deiters</a:t>
            </a:r>
            <a:r>
              <a:rPr lang="hu-HU" dirty="0"/>
              <a:t> </a:t>
            </a:r>
            <a:r>
              <a:rPr lang="hu-HU" dirty="0" smtClean="0"/>
              <a:t>mag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proximális</a:t>
            </a:r>
            <a:r>
              <a:rPr lang="hu-HU" dirty="0" smtClean="0"/>
              <a:t> izmok </a:t>
            </a:r>
            <a:r>
              <a:rPr lang="hu-HU" dirty="0" err="1" smtClean="0"/>
              <a:t>extenzorainak</a:t>
            </a:r>
            <a:r>
              <a:rPr lang="hu-HU" dirty="0" smtClean="0"/>
              <a:t> </a:t>
            </a:r>
            <a:r>
              <a:rPr lang="el-GR" dirty="0" smtClean="0"/>
              <a:t>α</a:t>
            </a:r>
            <a:r>
              <a:rPr lang="hu-HU" dirty="0" smtClean="0"/>
              <a:t>- és </a:t>
            </a:r>
            <a:r>
              <a:rPr lang="el-GR" dirty="0" smtClean="0"/>
              <a:t>γ</a:t>
            </a:r>
            <a:r>
              <a:rPr lang="hu-HU" dirty="0" err="1" smtClean="0"/>
              <a:t>-motoneuronjait</a:t>
            </a:r>
            <a:r>
              <a:rPr lang="hu-HU" dirty="0" smtClean="0"/>
              <a:t> serkentik, </a:t>
            </a:r>
            <a:r>
              <a:rPr lang="hu-HU" dirty="0" err="1" smtClean="0"/>
              <a:t>flexorokét</a:t>
            </a:r>
            <a:r>
              <a:rPr lang="hu-HU" dirty="0" smtClean="0"/>
              <a:t> gátolják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Tractus</a:t>
            </a:r>
            <a:r>
              <a:rPr lang="hu-HU" dirty="0" smtClean="0"/>
              <a:t> </a:t>
            </a:r>
            <a:r>
              <a:rPr lang="hu-HU" dirty="0" err="1" smtClean="0"/>
              <a:t>vestibulospinalis</a:t>
            </a:r>
            <a:r>
              <a:rPr lang="hu-HU" dirty="0" smtClean="0"/>
              <a:t> és </a:t>
            </a:r>
            <a:r>
              <a:rPr lang="hu-HU" dirty="0" err="1" smtClean="0"/>
              <a:t>tractus</a:t>
            </a:r>
            <a:r>
              <a:rPr lang="hu-HU" dirty="0" smtClean="0"/>
              <a:t> </a:t>
            </a:r>
            <a:r>
              <a:rPr lang="hu-HU" dirty="0" err="1" smtClean="0"/>
              <a:t>reticulospinalis</a:t>
            </a:r>
            <a:r>
              <a:rPr lang="hu-HU" dirty="0" smtClean="0"/>
              <a:t> </a:t>
            </a:r>
            <a:r>
              <a:rPr lang="hu-HU" dirty="0" err="1" smtClean="0"/>
              <a:t>medialis</a:t>
            </a:r>
            <a:endParaRPr lang="hu-HU" dirty="0" smtClean="0"/>
          </a:p>
          <a:p>
            <a:pPr lvl="1"/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Kaudális</a:t>
            </a:r>
            <a:r>
              <a:rPr lang="hu-HU" dirty="0" smtClean="0"/>
              <a:t> rész – </a:t>
            </a:r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ruber</a:t>
            </a:r>
            <a:r>
              <a:rPr lang="hu-HU" dirty="0" smtClean="0"/>
              <a:t> és </a:t>
            </a:r>
            <a:r>
              <a:rPr lang="hu-HU" dirty="0" err="1" smtClean="0"/>
              <a:t>nyúltvelői</a:t>
            </a:r>
            <a:r>
              <a:rPr lang="hu-HU" dirty="0" smtClean="0"/>
              <a:t> rész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felsőbb idegrendszeri struktúrák (főleg agykéreg) izomtónust csökkentő hatásai ezen át érvényesülnek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Extenzorok</a:t>
            </a:r>
            <a:r>
              <a:rPr lang="hu-HU" dirty="0" smtClean="0"/>
              <a:t> </a:t>
            </a:r>
            <a:r>
              <a:rPr lang="el-GR" dirty="0" smtClean="0"/>
              <a:t>α</a:t>
            </a:r>
            <a:r>
              <a:rPr lang="hu-HU" dirty="0"/>
              <a:t>- és </a:t>
            </a:r>
            <a:r>
              <a:rPr lang="el-GR" dirty="0"/>
              <a:t>γ</a:t>
            </a:r>
            <a:r>
              <a:rPr lang="hu-HU" dirty="0" err="1"/>
              <a:t>-motoneuronjait</a:t>
            </a:r>
            <a:r>
              <a:rPr lang="hu-HU" dirty="0"/>
              <a:t> gátolják, </a:t>
            </a:r>
            <a:r>
              <a:rPr lang="hu-HU" dirty="0" err="1"/>
              <a:t>flexorokét</a:t>
            </a:r>
            <a:r>
              <a:rPr lang="hu-HU" dirty="0"/>
              <a:t> </a:t>
            </a:r>
            <a:r>
              <a:rPr lang="hu-HU" dirty="0" smtClean="0"/>
              <a:t>serkentik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Tractus</a:t>
            </a:r>
            <a:r>
              <a:rPr lang="hu-HU" dirty="0" smtClean="0"/>
              <a:t> </a:t>
            </a:r>
            <a:r>
              <a:rPr lang="hu-HU" dirty="0" err="1" smtClean="0"/>
              <a:t>rubrospinalis</a:t>
            </a:r>
            <a:r>
              <a:rPr lang="hu-HU" dirty="0" smtClean="0"/>
              <a:t> és </a:t>
            </a:r>
            <a:r>
              <a:rPr lang="hu-HU" dirty="0" err="1" smtClean="0"/>
              <a:t>tractus</a:t>
            </a:r>
            <a:r>
              <a:rPr lang="hu-HU" dirty="0" smtClean="0"/>
              <a:t> </a:t>
            </a:r>
            <a:r>
              <a:rPr lang="hu-HU" dirty="0" err="1" smtClean="0"/>
              <a:t>reticulospinalis</a:t>
            </a:r>
            <a:r>
              <a:rPr lang="hu-HU" dirty="0" smtClean="0"/>
              <a:t> </a:t>
            </a:r>
            <a:r>
              <a:rPr lang="hu-HU" dirty="0" err="1" smtClean="0"/>
              <a:t>lateralis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54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35" y="47729"/>
            <a:ext cx="2477002" cy="677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845182" y="2816178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 </a:t>
            </a:r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Ruber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12430" y="4442336"/>
            <a:ext cx="417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4. </a:t>
            </a:r>
            <a:r>
              <a:rPr lang="hu-HU" dirty="0" err="1" smtClean="0"/>
              <a:t>Vestibularis</a:t>
            </a:r>
            <a:r>
              <a:rPr lang="hu-HU" dirty="0" smtClean="0"/>
              <a:t> magok – főként </a:t>
            </a:r>
            <a:r>
              <a:rPr lang="hu-HU" dirty="0" err="1" smtClean="0"/>
              <a:t>Deiters</a:t>
            </a:r>
            <a:r>
              <a:rPr lang="hu-HU" dirty="0" smtClean="0"/>
              <a:t> mag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845182" y="3866272"/>
            <a:ext cx="409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  <a:r>
              <a:rPr lang="hu-HU" dirty="0" smtClean="0"/>
              <a:t>. </a:t>
            </a:r>
            <a:r>
              <a:rPr lang="hu-HU" dirty="0" err="1" smtClean="0"/>
              <a:t>Formatio</a:t>
            </a:r>
            <a:r>
              <a:rPr lang="hu-HU" dirty="0" smtClean="0"/>
              <a:t> </a:t>
            </a:r>
            <a:r>
              <a:rPr lang="hu-HU" dirty="0" err="1" smtClean="0"/>
              <a:t>Reticularis</a:t>
            </a:r>
            <a:r>
              <a:rPr lang="hu-HU" dirty="0" smtClean="0"/>
              <a:t> </a:t>
            </a:r>
            <a:r>
              <a:rPr lang="hu-HU" dirty="0" err="1" smtClean="0"/>
              <a:t>nyúltvelői</a:t>
            </a:r>
            <a:r>
              <a:rPr lang="hu-HU" dirty="0" smtClean="0"/>
              <a:t> szakasza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845182" y="3345726"/>
            <a:ext cx="347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2. </a:t>
            </a:r>
            <a:r>
              <a:rPr lang="hu-HU" dirty="0" err="1" smtClean="0"/>
              <a:t>Formatio</a:t>
            </a:r>
            <a:r>
              <a:rPr lang="hu-HU" dirty="0" smtClean="0"/>
              <a:t> </a:t>
            </a:r>
            <a:r>
              <a:rPr lang="hu-HU" dirty="0" err="1" smtClean="0"/>
              <a:t>Reticularis</a:t>
            </a:r>
            <a:r>
              <a:rPr lang="hu-HU" dirty="0" smtClean="0"/>
              <a:t> híd szakasza</a:t>
            </a:r>
            <a:endParaRPr lang="hu-HU" dirty="0"/>
          </a:p>
        </p:txBody>
      </p:sp>
      <p:sp>
        <p:nvSpPr>
          <p:cNvPr id="18" name="Cím 1"/>
          <p:cNvSpPr txBox="1">
            <a:spLocks/>
          </p:cNvSpPr>
          <p:nvPr/>
        </p:nvSpPr>
        <p:spPr>
          <a:xfrm>
            <a:off x="263285" y="268546"/>
            <a:ext cx="4956787" cy="1504269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Agytörzsi izomtónus szabályozás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7429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414120"/>
            <a:ext cx="29237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Agytörzs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755576" y="1857062"/>
            <a:ext cx="6552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Testtartás </a:t>
            </a:r>
          </a:p>
          <a:p>
            <a:endParaRPr lang="hu-HU" dirty="0"/>
          </a:p>
          <a:p>
            <a:pPr marL="285750" indent="-285750">
              <a:buFont typeface="Calibri" pitchFamily="34" charset="0"/>
              <a:buChar char="–"/>
            </a:pPr>
            <a:r>
              <a:rPr lang="hu-HU" dirty="0" err="1" smtClean="0"/>
              <a:t>Nyúltvelő</a:t>
            </a:r>
            <a:r>
              <a:rPr lang="hu-HU" dirty="0" smtClean="0"/>
              <a:t> és híd motoros központjai a tartási reflexek </a:t>
            </a:r>
            <a:r>
              <a:rPr lang="hu-HU" dirty="0" err="1" smtClean="0"/>
              <a:t>átkapcsolóállomásai</a:t>
            </a:r>
            <a:endParaRPr lang="hu-HU" dirty="0" smtClean="0"/>
          </a:p>
          <a:p>
            <a:pPr marL="742950" lvl="1" indent="-285750">
              <a:buFont typeface="Calibri" pitchFamily="34" charset="0"/>
              <a:buChar char="–"/>
            </a:pPr>
            <a:r>
              <a:rPr lang="hu-HU" b="1" dirty="0"/>
              <a:t>T</a:t>
            </a:r>
            <a:r>
              <a:rPr lang="hu-HU" b="1" dirty="0" smtClean="0"/>
              <a:t>artási reflexek</a:t>
            </a:r>
            <a:r>
              <a:rPr lang="hu-HU" dirty="0" smtClean="0"/>
              <a:t>: tónusos nyaki és labirintus reflex </a:t>
            </a:r>
            <a:r>
              <a:rPr lang="hu-HU" dirty="0">
                <a:sym typeface="Wingdings"/>
              </a:rPr>
              <a:t> izomtónus  megoszlását és szem beállítását </a:t>
            </a:r>
            <a:r>
              <a:rPr lang="hu-HU" dirty="0" smtClean="0">
                <a:sym typeface="Wingdings"/>
              </a:rPr>
              <a:t>szolgálják</a:t>
            </a:r>
          </a:p>
          <a:p>
            <a:pPr lvl="1"/>
            <a:endParaRPr lang="hu-HU" dirty="0" smtClean="0"/>
          </a:p>
          <a:p>
            <a:pPr marL="285750" indent="-285750">
              <a:buFont typeface="Calibri" pitchFamily="34" charset="0"/>
              <a:buChar char="–"/>
            </a:pPr>
            <a:r>
              <a:rPr lang="hu-HU" dirty="0" smtClean="0"/>
              <a:t>Középagy felegyenesedési reflexek központjait tartalmazza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hu-HU" b="1" dirty="0" smtClean="0"/>
              <a:t>Felegyenesedési reflexek</a:t>
            </a:r>
            <a:r>
              <a:rPr lang="hu-HU" dirty="0" smtClean="0"/>
              <a:t>: labirintus felegyenesedési reflex (fejbeállítódási reflex) és nyaki felegyenesedési reflex (nyaki beállítódási reflex) </a:t>
            </a:r>
            <a:r>
              <a:rPr lang="hu-HU" dirty="0">
                <a:sym typeface="Wingdings"/>
              </a:rPr>
              <a:t> </a:t>
            </a:r>
            <a:r>
              <a:rPr lang="hu-HU" dirty="0" smtClean="0"/>
              <a:t>a testet normális  helyzetbe hozzák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hu-HU" dirty="0" smtClean="0"/>
              <a:t>Először a fej, majd válaszként a törzs  veszi fel normális helyzetét</a:t>
            </a:r>
          </a:p>
          <a:p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602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414120"/>
            <a:ext cx="29237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Agytörzs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755576" y="1857062"/>
            <a:ext cx="65527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Testtartás </a:t>
            </a:r>
            <a:r>
              <a:rPr lang="hu-HU" dirty="0" smtClean="0"/>
              <a:t> - tartási reflexek</a:t>
            </a:r>
          </a:p>
          <a:p>
            <a:endParaRPr lang="hu-HU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Tónusos nyaki reflexek</a:t>
            </a:r>
            <a:r>
              <a:rPr lang="hu-HU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csak végtagokat mozgatnak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fej-nyak és törzs szögének korrigálása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afferentáció</a:t>
            </a:r>
            <a:r>
              <a:rPr lang="hu-HU" dirty="0" smtClean="0"/>
              <a:t> a nyaki </a:t>
            </a:r>
            <a:r>
              <a:rPr lang="hu-HU" dirty="0" err="1" smtClean="0"/>
              <a:t>proprioceptorokból</a:t>
            </a:r>
            <a:r>
              <a:rPr lang="hu-HU" dirty="0" smtClean="0"/>
              <a:t> jön</a:t>
            </a:r>
          </a:p>
          <a:p>
            <a:pPr lvl="1"/>
            <a:endParaRPr lang="hu-HU" sz="1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/>
              <a:t>Polcra nézés: fej felemelése mellső végtagok </a:t>
            </a:r>
            <a:r>
              <a:rPr lang="hu-HU" dirty="0" err="1" smtClean="0"/>
              <a:t>extenziója</a:t>
            </a:r>
            <a:r>
              <a:rPr lang="hu-HU" dirty="0" smtClean="0"/>
              <a:t>, hátsók flexiója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/>
              <a:t>Polc alá nézés: fej előrehajtása mellső végtagok flexiója, hátsók </a:t>
            </a:r>
            <a:r>
              <a:rPr lang="hu-HU" dirty="0" err="1" smtClean="0"/>
              <a:t>extenziója</a:t>
            </a:r>
            <a:endParaRPr lang="hu-HU" dirty="0" smtClean="0"/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/>
              <a:t>Fejdöntés: azonos oldali végtag </a:t>
            </a:r>
            <a:r>
              <a:rPr lang="hu-HU" dirty="0" err="1" smtClean="0"/>
              <a:t>extenziója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65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784189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Tónusos nyaki reflexek</a:t>
            </a:r>
            <a:endParaRPr lang="hu-HU" sz="3600" dirty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pic>
        <p:nvPicPr>
          <p:cNvPr id="7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2" y="1691346"/>
            <a:ext cx="2724150" cy="1676400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47683"/>
            <a:ext cx="2621973" cy="228365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97" y="1524941"/>
            <a:ext cx="2160240" cy="284866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40" y="3591962"/>
            <a:ext cx="3904048" cy="259228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21" y="3699974"/>
            <a:ext cx="356161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677743"/>
            <a:ext cx="29237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Agytörzs</a:t>
            </a:r>
          </a:p>
          <a:p>
            <a:pPr lvl="1"/>
            <a:endParaRPr lang="hu-HU" sz="18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755576" y="2109791"/>
            <a:ext cx="65527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Testtartás  </a:t>
            </a:r>
            <a:r>
              <a:rPr lang="hu-HU" dirty="0" smtClean="0"/>
              <a:t>- </a:t>
            </a:r>
            <a:r>
              <a:rPr lang="hu-HU" dirty="0"/>
              <a:t>tartási reflexek</a:t>
            </a:r>
          </a:p>
          <a:p>
            <a:pPr lvl="1"/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Tónusos labirintus reflexek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afferentáció</a:t>
            </a:r>
            <a:r>
              <a:rPr lang="hu-HU" dirty="0" smtClean="0"/>
              <a:t> a </a:t>
            </a:r>
            <a:r>
              <a:rPr lang="hu-HU" dirty="0" err="1" smtClean="0"/>
              <a:t>vesztibuláris</a:t>
            </a:r>
            <a:r>
              <a:rPr lang="hu-HU" dirty="0" smtClean="0"/>
              <a:t> apparátusból jön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err="1" smtClean="0"/>
              <a:t>Moro-reflex</a:t>
            </a:r>
            <a:r>
              <a:rPr lang="hu-HU" dirty="0" smtClean="0"/>
              <a:t>: fej hátraszegésére végtagok </a:t>
            </a:r>
            <a:r>
              <a:rPr lang="hu-HU" dirty="0" err="1" smtClean="0"/>
              <a:t>extenziója</a:t>
            </a:r>
            <a:endParaRPr lang="hu-HU" dirty="0" smtClean="0"/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/>
              <a:t>Fej </a:t>
            </a:r>
            <a:r>
              <a:rPr lang="hu-HU" dirty="0" err="1" smtClean="0"/>
              <a:t>előrehajtásaára</a:t>
            </a:r>
            <a:r>
              <a:rPr lang="hu-HU" dirty="0" smtClean="0"/>
              <a:t> végtagok flexiója</a:t>
            </a:r>
          </a:p>
          <a:p>
            <a:pPr marL="800100" lvl="1" indent="-342900">
              <a:buFont typeface="+mj-lt"/>
              <a:buAutoNum type="arabicPeriod"/>
            </a:pPr>
            <a:endParaRPr lang="hu-HU" dirty="0"/>
          </a:p>
          <a:p>
            <a:pPr lvl="1"/>
            <a:r>
              <a:rPr lang="hu-HU" dirty="0" err="1" smtClean="0">
                <a:hlinkClick r:id="rId2"/>
              </a:rPr>
              <a:t>Moro</a:t>
            </a:r>
            <a:r>
              <a:rPr lang="hu-HU" dirty="0" smtClean="0">
                <a:hlinkClick r:id="rId2"/>
              </a:rPr>
              <a:t> reflex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3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3237336" y="1864922"/>
            <a:ext cx="224701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Pálya jellege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7" name="Szöveg helye 3"/>
          <p:cNvSpPr txBox="1">
            <a:spLocks/>
          </p:cNvSpPr>
          <p:nvPr/>
        </p:nvSpPr>
        <p:spPr>
          <a:xfrm>
            <a:off x="98813" y="2313803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dirty="0" smtClean="0"/>
              <a:t>3 neuronos, keresztezett</a:t>
            </a:r>
          </a:p>
          <a:p>
            <a:pPr lvl="1"/>
            <a:endParaRPr lang="hu-HU" sz="18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847781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1800" dirty="0" err="1" smtClean="0"/>
              <a:t>multiszinaptikus</a:t>
            </a:r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400444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pic>
        <p:nvPicPr>
          <p:cNvPr id="7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2881006" cy="2983617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33" y="2060848"/>
            <a:ext cx="2978275" cy="2986808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263285" y="268547"/>
            <a:ext cx="8701203" cy="784189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Tónusos labirintus reflexek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4321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Agytörzs</a:t>
            </a:r>
          </a:p>
          <a:p>
            <a:pPr lvl="1"/>
            <a:r>
              <a:rPr lang="hu-HU" sz="2000" b="1" dirty="0" smtClean="0"/>
              <a:t>Testtartás</a:t>
            </a:r>
            <a:r>
              <a:rPr lang="hu-HU" sz="2000" dirty="0" smtClean="0"/>
              <a:t> – felegyenesedési reflexek</a:t>
            </a:r>
          </a:p>
          <a:p>
            <a:pPr lvl="1"/>
            <a:endParaRPr lang="hu-HU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hu-HU" sz="2000" b="1" dirty="0" smtClean="0"/>
              <a:t>Labirintus felegyenesedési reflex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Afferentáció</a:t>
            </a:r>
            <a:r>
              <a:rPr lang="hu-HU" sz="2000" dirty="0" smtClean="0"/>
              <a:t>: </a:t>
            </a:r>
            <a:r>
              <a:rPr lang="hu-HU" sz="2000" dirty="0" err="1" smtClean="0"/>
              <a:t>vesztibuláris</a:t>
            </a:r>
            <a:r>
              <a:rPr lang="hu-HU" sz="2000" dirty="0" smtClean="0"/>
              <a:t> apparátusból (bőr </a:t>
            </a:r>
            <a:r>
              <a:rPr lang="hu-HU" sz="2000" dirty="0" err="1" smtClean="0"/>
              <a:t>mechanoreceptorai</a:t>
            </a:r>
            <a:r>
              <a:rPr lang="hu-HU" sz="2000" dirty="0" smtClean="0"/>
              <a:t>, látás, hallás, szaglás is befolyásol)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Efferentáció</a:t>
            </a:r>
            <a:r>
              <a:rPr lang="hu-HU" sz="2000" dirty="0" smtClean="0"/>
              <a:t> a nyakizmokhoz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/>
          </a:p>
          <a:p>
            <a:pPr marL="914400" lvl="1" indent="-457200">
              <a:buFont typeface="+mj-lt"/>
              <a:buAutoNum type="arabicPeriod" startAt="2"/>
            </a:pPr>
            <a:r>
              <a:rPr lang="hu-HU" sz="2000" b="1" dirty="0" smtClean="0"/>
              <a:t>Nyaki felegyenesedési reflex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Afferentáció</a:t>
            </a:r>
            <a:r>
              <a:rPr lang="hu-HU" sz="2000" dirty="0" smtClean="0"/>
              <a:t> nyaki </a:t>
            </a:r>
            <a:r>
              <a:rPr lang="hu-HU" sz="2000" dirty="0" err="1" smtClean="0"/>
              <a:t>proprioceptorokból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Nyújtási reflexek hullámát beindítva egyenesbe hozza a törzset a fejjel</a:t>
            </a:r>
          </a:p>
          <a:p>
            <a:pPr lvl="1"/>
            <a:endParaRPr lang="hu-HU" sz="2000" dirty="0"/>
          </a:p>
          <a:p>
            <a:pPr lvl="1"/>
            <a:endParaRPr lang="hu-HU" sz="2000" dirty="0" smtClean="0"/>
          </a:p>
          <a:p>
            <a:pPr lvl="1"/>
            <a:endParaRPr lang="hu-HU" sz="18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39987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414120"/>
            <a:ext cx="4812772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Agytörzs</a:t>
            </a:r>
          </a:p>
          <a:p>
            <a:pPr lvl="1"/>
            <a:r>
              <a:rPr lang="hu-HU" sz="2000" b="1" dirty="0" smtClean="0"/>
              <a:t>Testtartás</a:t>
            </a:r>
            <a:r>
              <a:rPr lang="hu-HU" sz="2000" dirty="0" smtClean="0"/>
              <a:t> – felegyenesedési reflexek</a:t>
            </a:r>
          </a:p>
          <a:p>
            <a:pPr algn="just"/>
            <a:r>
              <a:rPr lang="hu-HU" sz="1700" dirty="0"/>
              <a:t>Ha egy középagyi állatot a testénél fogva  egyik oldaláról a másikra billentünk az állat feje megtartja eredeti térbeli helyzetét </a:t>
            </a:r>
            <a:r>
              <a:rPr lang="hu-HU" sz="1700" b="1" dirty="0"/>
              <a:t>(</a:t>
            </a:r>
            <a:r>
              <a:rPr lang="hu-HU" sz="1700" b="1" i="1" dirty="0" err="1"/>
              <a:t>labyrinthus</a:t>
            </a:r>
            <a:r>
              <a:rPr lang="hu-HU" sz="1700" b="1" i="1" dirty="0"/>
              <a:t> eredetű felegyenesedési </a:t>
            </a:r>
            <a:r>
              <a:rPr lang="hu-HU" sz="1700" b="1" i="1" dirty="0" smtClean="0"/>
              <a:t>reflexek</a:t>
            </a:r>
            <a:r>
              <a:rPr lang="hu-HU" sz="1700" dirty="0" smtClean="0"/>
              <a:t>, B</a:t>
            </a:r>
            <a:r>
              <a:rPr lang="hu-HU" sz="1700" b="1" i="1" dirty="0" smtClean="0"/>
              <a:t>)</a:t>
            </a:r>
            <a:r>
              <a:rPr lang="hu-HU" sz="1700" dirty="0" smtClean="0"/>
              <a:t>.</a:t>
            </a:r>
            <a:r>
              <a:rPr lang="hu-HU" sz="1700" dirty="0"/>
              <a:t>Az inger a fej megdöntése, ez az </a:t>
            </a:r>
            <a:r>
              <a:rPr lang="hu-HU" sz="1700" dirty="0" err="1"/>
              <a:t>otholitszerveket</a:t>
            </a:r>
            <a:r>
              <a:rPr lang="hu-HU" sz="1700" dirty="0"/>
              <a:t> ingerli, válasz a megfelelő nyakizmok </a:t>
            </a:r>
            <a:r>
              <a:rPr lang="hu-HU" sz="1700" dirty="0" err="1"/>
              <a:t>kompenzatórikus</a:t>
            </a:r>
            <a:r>
              <a:rPr lang="hu-HU" sz="1700" dirty="0"/>
              <a:t> összehúzódása a fej egyenesen tartása céljából. </a:t>
            </a:r>
            <a:r>
              <a:rPr lang="hu-HU" sz="1700" dirty="0" smtClean="0"/>
              <a:t>Ennek </a:t>
            </a:r>
            <a:r>
              <a:rPr lang="hu-HU" sz="1700" dirty="0"/>
              <a:t>következtében a fej felegyenesedik és a test közben megdöntve marad, a nyakizmok </a:t>
            </a:r>
            <a:r>
              <a:rPr lang="hu-HU" sz="1700" dirty="0" smtClean="0"/>
              <a:t>megnyúlnak. A </a:t>
            </a:r>
            <a:r>
              <a:rPr lang="hu-HU" sz="1700" dirty="0"/>
              <a:t>nyakizmok következményes összehúzódása felegyenesíti a mellkast, és hasonló nyújtási reflexek hullámát indítja meg, amely lefelé haladva a testen egyenesbe hozza a hasat és a hátsó testrészeket (</a:t>
            </a:r>
            <a:r>
              <a:rPr lang="hu-HU" sz="1700" b="1" i="1" dirty="0"/>
              <a:t>nyaki felegyenesedési </a:t>
            </a:r>
            <a:r>
              <a:rPr lang="hu-HU" sz="1700" b="1" i="1" dirty="0" smtClean="0"/>
              <a:t>reflexek</a:t>
            </a:r>
            <a:r>
              <a:rPr lang="hu-HU" sz="1700" dirty="0" smtClean="0"/>
              <a:t>, C</a:t>
            </a:r>
            <a:r>
              <a:rPr lang="hu-HU" sz="1700" b="1" i="1" dirty="0" smtClean="0"/>
              <a:t>).</a:t>
            </a:r>
            <a:endParaRPr lang="hu-HU" sz="1700" dirty="0"/>
          </a:p>
          <a:p>
            <a:pPr algn="just"/>
            <a:endParaRPr lang="hu-HU" sz="1800" dirty="0"/>
          </a:p>
          <a:p>
            <a:pPr lvl="1"/>
            <a:endParaRPr lang="hu-HU" sz="2000" dirty="0" smtClean="0"/>
          </a:p>
          <a:p>
            <a:pPr lvl="1"/>
            <a:endParaRPr lang="hu-HU" sz="18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88" y="1995462"/>
            <a:ext cx="33909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Agytörzs</a:t>
            </a:r>
          </a:p>
          <a:p>
            <a:pPr lvl="1"/>
            <a:r>
              <a:rPr lang="hu-HU" sz="2000" b="1" dirty="0" smtClean="0"/>
              <a:t>Testtartás</a:t>
            </a:r>
            <a:r>
              <a:rPr lang="hu-HU" sz="2000" dirty="0" smtClean="0"/>
              <a:t> – felegyenesedési reflexek</a:t>
            </a:r>
          </a:p>
          <a:p>
            <a:pPr lvl="1"/>
            <a:endParaRPr lang="hu-HU" sz="2000" dirty="0" smtClean="0"/>
          </a:p>
          <a:p>
            <a:pPr algn="just"/>
            <a:r>
              <a:rPr lang="hu-HU" sz="2000" dirty="0"/>
              <a:t>Ha az állatot az oldalára fektetjük, a testet érő nyomás még akkor is megindítja a fej reflexes felegyenesedését, ha a </a:t>
            </a:r>
            <a:r>
              <a:rPr lang="hu-HU" sz="2000" dirty="0" err="1"/>
              <a:t>labyrinthusokat</a:t>
            </a:r>
            <a:r>
              <a:rPr lang="hu-HU" sz="2000" dirty="0"/>
              <a:t> elroncsoltuk (</a:t>
            </a:r>
            <a:r>
              <a:rPr lang="hu-HU" sz="2000" b="1" i="1" dirty="0"/>
              <a:t>testből a fejre ható felegyenesedési reflex). </a:t>
            </a:r>
            <a:endParaRPr lang="hu-HU" sz="2000" dirty="0"/>
          </a:p>
          <a:p>
            <a:pPr lvl="1"/>
            <a:endParaRPr lang="hu-HU" sz="2000" dirty="0" smtClean="0"/>
          </a:p>
          <a:p>
            <a:pPr lvl="1"/>
            <a:endParaRPr lang="hu-HU" sz="18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3056"/>
            <a:ext cx="3308176" cy="2222680"/>
          </a:xfrm>
        </p:spPr>
      </p:pic>
    </p:spTree>
    <p:extLst>
      <p:ext uri="{BB962C8B-B14F-4D97-AF65-F5344CB8AC3E}">
        <p14:creationId xmlns:p14="http://schemas.microsoft.com/office/powerpoint/2010/main" val="36259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Agytörzs</a:t>
            </a:r>
          </a:p>
          <a:p>
            <a:pPr lvl="1"/>
            <a:r>
              <a:rPr lang="hu-HU" sz="2000" b="1" dirty="0" smtClean="0"/>
              <a:t>Testtartás</a:t>
            </a:r>
            <a:r>
              <a:rPr lang="hu-HU" sz="2000" dirty="0" smtClean="0"/>
              <a:t> – felegyenesedési reflexek</a:t>
            </a:r>
          </a:p>
          <a:p>
            <a:pPr lvl="1"/>
            <a:endParaRPr lang="hu-HU" sz="2000" dirty="0" smtClean="0"/>
          </a:p>
          <a:p>
            <a:pPr algn="just"/>
            <a:r>
              <a:rPr lang="hu-HU" sz="1800" dirty="0" smtClean="0"/>
              <a:t>A </a:t>
            </a:r>
            <a:r>
              <a:rPr lang="hu-HU" sz="1800" dirty="0"/>
              <a:t>test oldalára gyakorolt nyomás még akkor is a test felegyenesedését okozhatja, ha a fej felegyenesedését </a:t>
            </a:r>
            <a:r>
              <a:rPr lang="hu-HU" sz="1800" dirty="0" smtClean="0"/>
              <a:t>megakadályozzuk (</a:t>
            </a:r>
            <a:r>
              <a:rPr lang="hu-HU" sz="1800" b="1" i="1" dirty="0" smtClean="0"/>
              <a:t>testről </a:t>
            </a:r>
            <a:r>
              <a:rPr lang="hu-HU" sz="1800" b="1" i="1" dirty="0"/>
              <a:t>a testre ható felegyenesedési </a:t>
            </a:r>
            <a:r>
              <a:rPr lang="hu-HU" sz="1800" b="1" i="1" dirty="0" smtClean="0"/>
              <a:t>reflex).</a:t>
            </a:r>
            <a:endParaRPr lang="hu-HU" sz="1800" b="1" i="1" dirty="0"/>
          </a:p>
          <a:p>
            <a:pPr algn="just"/>
            <a:r>
              <a:rPr lang="hu-HU" sz="1800" dirty="0"/>
              <a:t>Macskában, kutyában és főemlősökben látási ingerek </a:t>
            </a:r>
            <a:r>
              <a:rPr lang="hu-HU" sz="1800" b="1" i="1" dirty="0"/>
              <a:t>optikai felegyenesedési reflexek</a:t>
            </a:r>
            <a:r>
              <a:rPr lang="hu-HU" sz="1800" dirty="0"/>
              <a:t>et indíthatnak meg, amelyek a </a:t>
            </a:r>
            <a:r>
              <a:rPr lang="hu-HU" sz="1800" dirty="0" err="1"/>
              <a:t>labyrinthus</a:t>
            </a:r>
            <a:r>
              <a:rPr lang="hu-HU" sz="1800" dirty="0"/>
              <a:t> vagy a test ingerlése hiányában is felegyenesítik az </a:t>
            </a:r>
            <a:r>
              <a:rPr lang="hu-HU" sz="1800" dirty="0" smtClean="0"/>
              <a:t>állatot. A </a:t>
            </a:r>
            <a:r>
              <a:rPr lang="hu-HU" sz="1800" dirty="0"/>
              <a:t>többi felegyenesedési reflextől eltérően ezek a válaszok az agykéreg épségétől </a:t>
            </a:r>
            <a:r>
              <a:rPr lang="hu-HU" sz="1800" dirty="0" smtClean="0"/>
              <a:t>függenek.</a:t>
            </a:r>
            <a:endParaRPr lang="hu-HU" sz="1800" dirty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42767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556792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Köztiagy</a:t>
            </a:r>
            <a:r>
              <a:rPr lang="hu-HU" sz="2000" b="1" dirty="0" smtClean="0"/>
              <a:t>- </a:t>
            </a:r>
            <a:r>
              <a:rPr lang="hu-HU" sz="2000" b="1" dirty="0" err="1" smtClean="0"/>
              <a:t>thalamus</a:t>
            </a:r>
            <a:endParaRPr lang="hu-HU" sz="2000" b="1" dirty="0" smtClean="0"/>
          </a:p>
          <a:p>
            <a:pPr lvl="1"/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Extrapiramidális</a:t>
            </a:r>
            <a:r>
              <a:rPr lang="hu-HU" sz="2000" dirty="0" smtClean="0"/>
              <a:t> rendszer visszacsatoló köreinek állomása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Középagy felegyenesedési reflexeit élénkíti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Reflexközpontjai: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000" dirty="0" smtClean="0"/>
              <a:t>Tónusos fogó reflex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000" dirty="0" smtClean="0"/>
              <a:t>Tónusos kerülési reflex</a:t>
            </a:r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2915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err="1" smtClean="0"/>
              <a:t>Bazális</a:t>
            </a:r>
            <a:r>
              <a:rPr lang="hu-HU" sz="2000" b="1" u="sng" dirty="0" smtClean="0"/>
              <a:t> </a:t>
            </a:r>
            <a:r>
              <a:rPr lang="hu-HU" sz="2000" b="1" u="sng" dirty="0" err="1" smtClean="0"/>
              <a:t>ganglionok</a:t>
            </a:r>
            <a:endParaRPr lang="hu-HU" sz="2000" b="1" u="sng" dirty="0" smtClean="0"/>
          </a:p>
          <a:p>
            <a:pPr lvl="1"/>
            <a:endParaRPr lang="hu-HU" sz="2000" b="1" u="sng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Extrapiramidális</a:t>
            </a:r>
            <a:r>
              <a:rPr lang="hu-HU" sz="2000" dirty="0" smtClean="0"/>
              <a:t> rendszer központjai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Extrapiramidális</a:t>
            </a:r>
            <a:r>
              <a:rPr lang="hu-HU" sz="2000" dirty="0" smtClean="0"/>
              <a:t> </a:t>
            </a:r>
            <a:r>
              <a:rPr lang="hu-HU" sz="2000" dirty="0" err="1" smtClean="0"/>
              <a:t>reverberációs</a:t>
            </a:r>
            <a:r>
              <a:rPr lang="hu-HU" sz="2000" dirty="0" smtClean="0"/>
              <a:t> körök állomásai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Izomtónus eloszlásának szabályozása</a:t>
            </a:r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7656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Agykéreg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Testtartás</a:t>
            </a:r>
            <a:r>
              <a:rPr lang="hu-HU" sz="2000" dirty="0" smtClean="0"/>
              <a:t> szabályozásában részt vesz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lehetővé teszi a középagyi felegyenesedési reflexekhez látás, hallás, szaglás ingerekre történő fejbeállítódását</a:t>
            </a:r>
          </a:p>
          <a:p>
            <a:pPr marL="1257300" lvl="2" indent="-342900">
              <a:buFont typeface="+mj-lt"/>
              <a:buAutoNum type="arabicPeriod"/>
            </a:pPr>
            <a:r>
              <a:rPr lang="hu-HU" sz="1800" b="1" dirty="0" smtClean="0"/>
              <a:t>Ráhelyezési reflex</a:t>
            </a:r>
          </a:p>
          <a:p>
            <a:pPr marL="1257300" lvl="2" indent="-342900">
              <a:buFont typeface="+mj-lt"/>
              <a:buAutoNum type="arabicPeriod"/>
            </a:pPr>
            <a:r>
              <a:rPr lang="hu-HU" sz="1800" b="1" dirty="0" smtClean="0"/>
              <a:t>Továbblépési reflex </a:t>
            </a:r>
            <a:r>
              <a:rPr lang="hu-HU" sz="1800" dirty="0" smtClean="0"/>
              <a:t>– járás közben megbotlás, alkohol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/>
              <a:t>Csökkenti az izomtónust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Elsődleges mozgatóközpontok: primer motoros kéreg (</a:t>
            </a:r>
            <a:r>
              <a:rPr lang="hu-HU" sz="2000" b="1" dirty="0" err="1" smtClean="0"/>
              <a:t>Br</a:t>
            </a:r>
            <a:r>
              <a:rPr lang="hu-HU" sz="2000" b="1" dirty="0" smtClean="0"/>
              <a:t>. 4.) </a:t>
            </a:r>
            <a:r>
              <a:rPr lang="hu-HU" sz="2000" dirty="0" smtClean="0"/>
              <a:t>által parancsot ad a mozgásra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Másodlagos mozgatóközpontok: </a:t>
            </a:r>
            <a:r>
              <a:rPr lang="hu-HU" sz="2000" b="1" dirty="0" err="1" smtClean="0"/>
              <a:t>preamotoros</a:t>
            </a:r>
            <a:r>
              <a:rPr lang="hu-HU" sz="2000" b="1" dirty="0" smtClean="0"/>
              <a:t> kéreg (</a:t>
            </a:r>
            <a:r>
              <a:rPr lang="hu-HU" sz="2000" b="1" dirty="0" err="1" smtClean="0"/>
              <a:t>Br</a:t>
            </a:r>
            <a:r>
              <a:rPr lang="hu-HU" sz="2000" b="1" dirty="0" smtClean="0"/>
              <a:t>. 6.) </a:t>
            </a:r>
            <a:r>
              <a:rPr lang="hu-HU" sz="2000" dirty="0" smtClean="0"/>
              <a:t>és </a:t>
            </a:r>
            <a:r>
              <a:rPr lang="hu-HU" sz="2000" b="1" dirty="0" err="1" smtClean="0"/>
              <a:t>szupplementer</a:t>
            </a:r>
            <a:r>
              <a:rPr lang="hu-HU" sz="2000" b="1" dirty="0" smtClean="0"/>
              <a:t> motoros </a:t>
            </a:r>
            <a:r>
              <a:rPr lang="hu-HU" sz="2000" b="1" dirty="0" err="1" smtClean="0"/>
              <a:t>area</a:t>
            </a:r>
            <a:r>
              <a:rPr lang="hu-HU" sz="2000" b="1" dirty="0" smtClean="0"/>
              <a:t> </a:t>
            </a:r>
            <a:r>
              <a:rPr lang="hu-HU" sz="2000" dirty="0" smtClean="0"/>
              <a:t>az összerendezett, bonyolult és tanult mozgások végrehajtását irányítják, </a:t>
            </a:r>
            <a:r>
              <a:rPr lang="hu-HU" sz="2000" b="1" dirty="0" smtClean="0"/>
              <a:t>frontális </a:t>
            </a:r>
            <a:r>
              <a:rPr lang="hu-HU" sz="2000" b="1" dirty="0" err="1" smtClean="0"/>
              <a:t>tekintésközpontok</a:t>
            </a:r>
            <a:r>
              <a:rPr lang="hu-HU" sz="2000" b="1" dirty="0" smtClean="0"/>
              <a:t> (</a:t>
            </a:r>
            <a:r>
              <a:rPr lang="hu-HU" sz="2000" b="1" dirty="0" err="1" smtClean="0"/>
              <a:t>Br</a:t>
            </a:r>
            <a:r>
              <a:rPr lang="hu-HU" sz="2000" b="1" dirty="0" smtClean="0"/>
              <a:t>. 8)</a:t>
            </a:r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18722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000213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dirty="0" smtClean="0"/>
              <a:t>Primer motoros kéreg (</a:t>
            </a:r>
            <a:r>
              <a:rPr lang="hu-HU" sz="2000" b="1" dirty="0" err="1" smtClean="0"/>
              <a:t>Br</a:t>
            </a:r>
            <a:r>
              <a:rPr lang="hu-HU" sz="2000" b="1" dirty="0" smtClean="0"/>
              <a:t>. 4.)</a:t>
            </a:r>
          </a:p>
          <a:p>
            <a:pPr lvl="1"/>
            <a:r>
              <a:rPr lang="hu-HU" sz="2000" i="1" dirty="0" err="1" smtClean="0"/>
              <a:t>Afferentáció</a:t>
            </a:r>
            <a:r>
              <a:rPr lang="hu-HU" sz="2000" dirty="0" smtClean="0"/>
              <a:t>: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err="1"/>
              <a:t>Preamotors</a:t>
            </a:r>
            <a:r>
              <a:rPr lang="hu-HU" sz="2000" dirty="0"/>
              <a:t> kéreg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err="1"/>
              <a:t>Szupplementer</a:t>
            </a:r>
            <a:r>
              <a:rPr lang="hu-HU" sz="2000" dirty="0"/>
              <a:t> motoros mező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err="1" smtClean="0"/>
              <a:t>Somatosensoros</a:t>
            </a:r>
            <a:r>
              <a:rPr lang="hu-HU" sz="2000" dirty="0" smtClean="0"/>
              <a:t> kéreg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Motoros </a:t>
            </a:r>
            <a:r>
              <a:rPr lang="hu-HU" sz="2000" dirty="0" err="1" smtClean="0"/>
              <a:t>striatum</a:t>
            </a:r>
            <a:endParaRPr lang="hu-HU" sz="2000" dirty="0" smtClean="0"/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Kisagy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endParaRPr lang="hu-HU" sz="2000" dirty="0" smtClean="0"/>
          </a:p>
          <a:p>
            <a:pPr lvl="1"/>
            <a:r>
              <a:rPr lang="hu-HU" sz="2000" i="1" dirty="0" smtClean="0">
                <a:latin typeface="Calibri"/>
                <a:sym typeface="Wingdings"/>
              </a:rPr>
              <a:t>Funkció</a:t>
            </a:r>
            <a:endParaRPr lang="hu-HU" sz="2000" i="1" dirty="0" smtClean="0"/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Finom mozgásokban résztvevő </a:t>
            </a:r>
            <a:r>
              <a:rPr lang="hu-HU" sz="2000" dirty="0" err="1" smtClean="0"/>
              <a:t>disztális</a:t>
            </a:r>
            <a:r>
              <a:rPr lang="hu-HU" sz="2000" dirty="0" smtClean="0"/>
              <a:t> izmok </a:t>
            </a:r>
            <a:r>
              <a:rPr lang="hu-HU" sz="2000" dirty="0" err="1" smtClean="0"/>
              <a:t>synergiás</a:t>
            </a:r>
            <a:r>
              <a:rPr lang="hu-HU" sz="2000" dirty="0" smtClean="0"/>
              <a:t> működését biztosítja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Meghatározza az izmok aktiválásának időbeli folyamatát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Informálja a motoros rendszer egyéb szerkezeteit a tervbe vett mozgásról (</a:t>
            </a:r>
            <a:r>
              <a:rPr lang="hu-HU" sz="2000" dirty="0" err="1" smtClean="0"/>
              <a:t>extrapiramidális</a:t>
            </a:r>
            <a:r>
              <a:rPr lang="hu-HU" sz="2000" dirty="0" smtClean="0"/>
              <a:t> rendszer kéregből eredő visszacsatoló körei)</a:t>
            </a:r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4613885" y="1772816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2000" i="1" dirty="0" err="1"/>
              <a:t>Efferentáció</a:t>
            </a:r>
            <a:r>
              <a:rPr lang="hu-HU" sz="2000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/>
              <a:t>Szupplementer</a:t>
            </a:r>
            <a:r>
              <a:rPr lang="hu-HU" sz="2000" dirty="0"/>
              <a:t> motoros </a:t>
            </a:r>
            <a:r>
              <a:rPr lang="hu-HU" sz="2000" dirty="0" err="1"/>
              <a:t>area</a:t>
            </a:r>
            <a:endParaRPr lang="hu-HU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/>
              <a:t>F</a:t>
            </a:r>
            <a:r>
              <a:rPr lang="hu-HU" sz="2000" dirty="0" err="1" smtClean="0"/>
              <a:t>ormatio</a:t>
            </a:r>
            <a:r>
              <a:rPr lang="hu-HU" sz="2000" dirty="0" smtClean="0"/>
              <a:t> </a:t>
            </a:r>
            <a:r>
              <a:rPr lang="hu-HU" sz="2000" dirty="0" err="1"/>
              <a:t>reticularis</a:t>
            </a:r>
            <a:r>
              <a:rPr lang="hu-HU" sz="2000" dirty="0"/>
              <a:t> </a:t>
            </a:r>
            <a:r>
              <a:rPr lang="hu-HU" sz="2000" dirty="0">
                <a:sym typeface="Wingdings"/>
              </a:rPr>
              <a:t> agytörzsi motoros magvak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>
                <a:sym typeface="Wingdings"/>
              </a:rPr>
              <a:t>Gerincvelő </a:t>
            </a:r>
            <a:r>
              <a:rPr lang="hu-HU" sz="2000" dirty="0" err="1">
                <a:sym typeface="Wingdings"/>
              </a:rPr>
              <a:t>interneuronjai</a:t>
            </a:r>
            <a:r>
              <a:rPr lang="hu-HU" sz="2000" dirty="0">
                <a:sym typeface="Wingdings"/>
              </a:rPr>
              <a:t>  </a:t>
            </a:r>
            <a:r>
              <a:rPr lang="el-GR" sz="2000" dirty="0">
                <a:sym typeface="Wingdings"/>
              </a:rPr>
              <a:t>α</a:t>
            </a:r>
            <a:r>
              <a:rPr lang="hu-HU" sz="2000" dirty="0">
                <a:sym typeface="Wingdings"/>
              </a:rPr>
              <a:t>- és </a:t>
            </a:r>
            <a:r>
              <a:rPr lang="el-GR" sz="2000" dirty="0">
                <a:sym typeface="Wingdings"/>
              </a:rPr>
              <a:t>γ</a:t>
            </a:r>
            <a:r>
              <a:rPr lang="hu-HU" sz="2000" dirty="0" err="1">
                <a:sym typeface="Wingdings"/>
              </a:rPr>
              <a:t>-motoneuronok</a:t>
            </a:r>
            <a:endParaRPr lang="hu-HU" sz="20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909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dirty="0" err="1" smtClean="0"/>
              <a:t>Preamotoros</a:t>
            </a:r>
            <a:r>
              <a:rPr lang="hu-HU" sz="2000" b="1" dirty="0" smtClean="0"/>
              <a:t> kéreg (</a:t>
            </a:r>
            <a:r>
              <a:rPr lang="hu-HU" sz="2000" b="1" dirty="0" err="1" smtClean="0"/>
              <a:t>Br</a:t>
            </a:r>
            <a:r>
              <a:rPr lang="hu-HU" sz="2000" b="1" dirty="0" smtClean="0"/>
              <a:t>. 6.)</a:t>
            </a:r>
          </a:p>
          <a:p>
            <a:pPr lvl="1"/>
            <a:r>
              <a:rPr lang="hu-HU" sz="2000" i="1" dirty="0" err="1" smtClean="0"/>
              <a:t>Afferentáció</a:t>
            </a:r>
            <a:r>
              <a:rPr lang="hu-HU" sz="2000" dirty="0" smtClean="0"/>
              <a:t>: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err="1"/>
              <a:t>Szupplementer</a:t>
            </a:r>
            <a:r>
              <a:rPr lang="hu-HU" sz="2000" dirty="0"/>
              <a:t> motoros </a:t>
            </a:r>
            <a:r>
              <a:rPr lang="hu-HU" sz="2000" dirty="0" err="1"/>
              <a:t>area</a:t>
            </a:r>
            <a:endParaRPr lang="hu-HU" sz="2000" dirty="0"/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Frontális szemmozgató központ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err="1" smtClean="0"/>
              <a:t>Thalamus</a:t>
            </a:r>
            <a:r>
              <a:rPr lang="hu-HU" sz="2000" dirty="0" smtClean="0"/>
              <a:t> (VL)</a:t>
            </a:r>
          </a:p>
          <a:p>
            <a:pPr lvl="1">
              <a:spcBef>
                <a:spcPts val="0"/>
              </a:spcBef>
            </a:pPr>
            <a:endParaRPr lang="hu-HU" sz="2000" dirty="0" smtClean="0"/>
          </a:p>
          <a:p>
            <a:pPr lvl="1"/>
            <a:r>
              <a:rPr lang="hu-HU" sz="2000" i="1" dirty="0" smtClean="0"/>
              <a:t>Funkció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Végtagok </a:t>
            </a:r>
            <a:r>
              <a:rPr lang="hu-HU" sz="2000" dirty="0" err="1" smtClean="0"/>
              <a:t>proximális</a:t>
            </a:r>
            <a:r>
              <a:rPr lang="hu-HU" sz="2000" dirty="0" smtClean="0"/>
              <a:t> izmainak és a végtagok együttmozgásának kontrollja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Vizuális és akusztikus ingerek által indított akaratlagos mozgások szabályozása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Speciális mozgások előkészítése és a végrehajtáshoz szükséges </a:t>
            </a:r>
            <a:r>
              <a:rPr lang="hu-HU" sz="2000" dirty="0" err="1" smtClean="0"/>
              <a:t>posturális</a:t>
            </a:r>
            <a:r>
              <a:rPr lang="hu-HU" sz="2000" dirty="0" smtClean="0"/>
              <a:t> tartás beállítása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A mozgás előtti (előkészítő) aktiválása serkenti a rákövetkező motoros választ</a:t>
            </a:r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5292080" y="1772816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 err="1" smtClean="0"/>
              <a:t>Efferentáció</a:t>
            </a:r>
            <a:r>
              <a:rPr lang="hu-HU" sz="20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Primer motoros kéreg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err="1" smtClean="0"/>
              <a:t>Formatio</a:t>
            </a:r>
            <a:r>
              <a:rPr lang="hu-HU" sz="2000" dirty="0" smtClean="0"/>
              <a:t> </a:t>
            </a:r>
            <a:r>
              <a:rPr lang="hu-HU" sz="2000" dirty="0" err="1" smtClean="0"/>
              <a:t>reticularis</a:t>
            </a:r>
            <a:endParaRPr lang="hu-H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Gerincvelői </a:t>
            </a:r>
            <a:r>
              <a:rPr lang="hu-HU" sz="2000" dirty="0" err="1" smtClean="0"/>
              <a:t>motoneuronok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56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can\OneTouch-Sep-20,-2017-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6"/>
          <a:stretch/>
        </p:blipFill>
        <p:spPr bwMode="auto">
          <a:xfrm>
            <a:off x="1475656" y="98853"/>
            <a:ext cx="6756559" cy="675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dirty="0" err="1" smtClean="0"/>
              <a:t>Szupplementer</a:t>
            </a:r>
            <a:r>
              <a:rPr lang="hu-HU" sz="2000" b="1" dirty="0" smtClean="0"/>
              <a:t> motoros </a:t>
            </a:r>
            <a:r>
              <a:rPr lang="hu-HU" sz="2000" b="1" dirty="0" err="1" smtClean="0"/>
              <a:t>area</a:t>
            </a:r>
            <a:endParaRPr lang="hu-HU" sz="2000" b="1" dirty="0" smtClean="0"/>
          </a:p>
          <a:p>
            <a:pPr lvl="1"/>
            <a:r>
              <a:rPr lang="hu-HU" sz="2000" i="1" dirty="0" err="1" smtClean="0"/>
              <a:t>Afferentáció</a:t>
            </a:r>
            <a:r>
              <a:rPr lang="hu-HU" sz="2000" i="1" dirty="0"/>
              <a:t>:</a:t>
            </a:r>
            <a:endParaRPr lang="hu-HU" sz="2000" i="1" dirty="0" smtClean="0"/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Primer motoros mező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err="1"/>
              <a:t>Preamotoros</a:t>
            </a:r>
            <a:r>
              <a:rPr lang="hu-HU" sz="2000" dirty="0"/>
              <a:t> </a:t>
            </a:r>
            <a:r>
              <a:rPr lang="hu-HU" sz="2000" dirty="0" smtClean="0"/>
              <a:t>kéreg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err="1" smtClean="0"/>
              <a:t>Szomatoszenzoros</a:t>
            </a:r>
            <a:r>
              <a:rPr lang="hu-HU" sz="2000" dirty="0" smtClean="0"/>
              <a:t> mezők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err="1" smtClean="0"/>
              <a:t>Thalamus</a:t>
            </a:r>
            <a:r>
              <a:rPr lang="hu-HU" sz="2000" dirty="0" smtClean="0"/>
              <a:t> (VL)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endParaRPr lang="hu-HU" sz="2000" dirty="0"/>
          </a:p>
          <a:p>
            <a:pPr lvl="1"/>
            <a:r>
              <a:rPr lang="hu-HU" sz="2000" i="1" dirty="0" smtClean="0"/>
              <a:t>Funkció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Mozgások tervezése, tervezett mozgások kontrollja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Beszéd indítása a motoros beszédmezők aktiválása révén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A mozgásindítás </a:t>
            </a:r>
            <a:r>
              <a:rPr lang="hu-HU" sz="2000" dirty="0" err="1" smtClean="0"/>
              <a:t>cortico-subcorticalis</a:t>
            </a:r>
            <a:r>
              <a:rPr lang="hu-HU" sz="2000" dirty="0" smtClean="0"/>
              <a:t> rendszereinek legfőbb kérgi összehangoló állomása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Szerepet játszik az ingerekre irányított </a:t>
            </a:r>
            <a:r>
              <a:rPr lang="hu-HU" sz="2000" dirty="0" err="1" smtClean="0"/>
              <a:t>figyelem-orientáció-szervezésében</a:t>
            </a:r>
            <a:endParaRPr lang="hu-HU" sz="2000" dirty="0" smtClean="0"/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Direkt összeköttetései révén befolyásolja az agytörzsi és </a:t>
            </a:r>
            <a:r>
              <a:rPr lang="hu-HU" sz="2000" dirty="0" err="1" smtClean="0"/>
              <a:t>spinalis</a:t>
            </a:r>
            <a:r>
              <a:rPr lang="hu-HU" sz="2000" dirty="0" smtClean="0"/>
              <a:t> </a:t>
            </a:r>
            <a:r>
              <a:rPr lang="hu-HU" sz="2000" dirty="0" err="1" smtClean="0"/>
              <a:t>motoneruronok</a:t>
            </a:r>
            <a:r>
              <a:rPr lang="hu-HU" sz="2000" dirty="0" smtClean="0"/>
              <a:t> működését</a:t>
            </a:r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5292080" y="1772816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 err="1" smtClean="0"/>
              <a:t>Efferentáció</a:t>
            </a:r>
            <a:r>
              <a:rPr lang="hu-HU" sz="2000" i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Primer motoros kéreg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err="1" smtClean="0"/>
              <a:t>Formatio</a:t>
            </a:r>
            <a:r>
              <a:rPr lang="hu-HU" sz="2000" dirty="0" smtClean="0"/>
              <a:t> </a:t>
            </a:r>
            <a:r>
              <a:rPr lang="hu-HU" sz="2000" dirty="0" err="1" smtClean="0"/>
              <a:t>reticularis</a:t>
            </a:r>
            <a:endParaRPr lang="hu-H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Gerincvelő </a:t>
            </a:r>
            <a:r>
              <a:rPr lang="hu-HU" sz="2000" dirty="0" err="1" smtClean="0"/>
              <a:t>interneuronok</a:t>
            </a:r>
            <a:endParaRPr lang="hu-H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Gerincvelő </a:t>
            </a:r>
            <a:r>
              <a:rPr lang="hu-HU" sz="2000" dirty="0" err="1" smtClean="0"/>
              <a:t>motoneuronok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9409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Kisagy</a:t>
            </a:r>
          </a:p>
          <a:p>
            <a:pPr lvl="1"/>
            <a:r>
              <a:rPr lang="hu-HU" sz="2000" b="1" dirty="0" smtClean="0"/>
              <a:t>Testtartás és szemmozgások </a:t>
            </a:r>
            <a:r>
              <a:rPr lang="hu-HU" sz="2000" b="1" dirty="0" err="1" smtClean="0"/>
              <a:t>optimalizációja</a:t>
            </a:r>
            <a:r>
              <a:rPr lang="hu-HU" sz="2000" b="1" dirty="0" smtClean="0"/>
              <a:t> és korrekciója </a:t>
            </a:r>
            <a:r>
              <a:rPr lang="hu-HU" sz="2000" dirty="0" smtClean="0"/>
              <a:t>– </a:t>
            </a:r>
            <a:r>
              <a:rPr lang="hu-HU" sz="2000" dirty="0" err="1" smtClean="0"/>
              <a:t>archi</a:t>
            </a:r>
            <a:r>
              <a:rPr lang="hu-HU" sz="2000" dirty="0" smtClean="0"/>
              <a:t>/</a:t>
            </a:r>
            <a:r>
              <a:rPr lang="hu-HU" sz="2000" dirty="0" err="1" smtClean="0"/>
              <a:t>vestibulo-</a:t>
            </a:r>
            <a:r>
              <a:rPr lang="hu-HU" sz="2000" dirty="0" smtClean="0"/>
              <a:t> és </a:t>
            </a:r>
            <a:r>
              <a:rPr lang="hu-HU" sz="2000" dirty="0" err="1" smtClean="0"/>
              <a:t>paleo</a:t>
            </a:r>
            <a:r>
              <a:rPr lang="hu-HU" sz="2000" dirty="0" smtClean="0"/>
              <a:t>/</a:t>
            </a:r>
            <a:r>
              <a:rPr lang="hu-HU" sz="2000" dirty="0" err="1" smtClean="0"/>
              <a:t>spinocerebellum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Afferentáció</a:t>
            </a:r>
            <a:r>
              <a:rPr lang="hu-HU" sz="20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vestibuláris</a:t>
            </a:r>
            <a:r>
              <a:rPr lang="hu-HU" sz="1800" dirty="0" smtClean="0"/>
              <a:t> rendszer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proprioceptorok</a:t>
            </a:r>
            <a:endParaRPr lang="hu-HU" sz="1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Efferentáció</a:t>
            </a:r>
            <a:r>
              <a:rPr lang="hu-HU" sz="20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nucl</a:t>
            </a:r>
            <a:r>
              <a:rPr lang="hu-HU" sz="1800" dirty="0" smtClean="0"/>
              <a:t>. </a:t>
            </a:r>
            <a:r>
              <a:rPr lang="hu-HU" sz="1800" dirty="0" err="1" smtClean="0"/>
              <a:t>ruber</a:t>
            </a:r>
            <a:r>
              <a:rPr lang="hu-HU" sz="1800" dirty="0">
                <a:sym typeface="Wingdings"/>
              </a:rPr>
              <a:t>  </a:t>
            </a:r>
            <a:r>
              <a:rPr lang="hu-HU" sz="1800" dirty="0" err="1">
                <a:sym typeface="Wingdings"/>
              </a:rPr>
              <a:t>tr</a:t>
            </a:r>
            <a:r>
              <a:rPr lang="hu-HU" sz="1800" dirty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rubrospinalis</a:t>
            </a:r>
            <a:endParaRPr lang="hu-HU" sz="18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vestibuláris</a:t>
            </a:r>
            <a:r>
              <a:rPr lang="hu-HU" sz="1800" dirty="0" smtClean="0"/>
              <a:t> magok</a:t>
            </a:r>
            <a:r>
              <a:rPr lang="hu-HU" sz="1800" dirty="0">
                <a:sym typeface="Wingdings"/>
              </a:rPr>
              <a:t>  </a:t>
            </a:r>
            <a:r>
              <a:rPr lang="hu-HU" sz="1800" dirty="0" err="1">
                <a:sym typeface="Wingdings"/>
              </a:rPr>
              <a:t>tr</a:t>
            </a:r>
            <a:r>
              <a:rPr lang="hu-HU" sz="1800" dirty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vestibulospinalis</a:t>
            </a:r>
            <a:endParaRPr lang="hu-HU" sz="18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formatio</a:t>
            </a:r>
            <a:r>
              <a:rPr lang="hu-HU" sz="1800" dirty="0" smtClean="0"/>
              <a:t> </a:t>
            </a:r>
            <a:r>
              <a:rPr lang="hu-HU" sz="1800" dirty="0" err="1" smtClean="0"/>
              <a:t>reticularis</a:t>
            </a:r>
            <a:r>
              <a:rPr lang="hu-HU" sz="1800" dirty="0">
                <a:sym typeface="Wingdings"/>
              </a:rPr>
              <a:t>  </a:t>
            </a:r>
            <a:r>
              <a:rPr lang="hu-HU" sz="1800" dirty="0" err="1" smtClean="0">
                <a:sym typeface="Wingdings"/>
              </a:rPr>
              <a:t>tr</a:t>
            </a:r>
            <a:r>
              <a:rPr lang="hu-HU" sz="1800" dirty="0" smtClean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Reticulospinalis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med</a:t>
            </a:r>
            <a:r>
              <a:rPr lang="hu-HU" sz="1800" dirty="0" smtClean="0">
                <a:sym typeface="Wingdings"/>
              </a:rPr>
              <a:t>. &amp; lat.</a:t>
            </a:r>
            <a:endParaRPr lang="hu-HU" sz="18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0958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Kisagy</a:t>
            </a:r>
          </a:p>
          <a:p>
            <a:pPr lvl="1"/>
            <a:r>
              <a:rPr lang="hu-HU" sz="2000" b="1" dirty="0" smtClean="0"/>
              <a:t>Testtartás- és mozgáskoordináció, célirányos mozgások mozgás közbeni kiigazítása</a:t>
            </a:r>
            <a:r>
              <a:rPr lang="hu-HU" sz="2000" dirty="0" smtClean="0"/>
              <a:t> – </a:t>
            </a:r>
            <a:r>
              <a:rPr lang="hu-HU" sz="2000" dirty="0" err="1" smtClean="0"/>
              <a:t>paleo</a:t>
            </a:r>
            <a:r>
              <a:rPr lang="hu-HU" sz="2000" dirty="0" smtClean="0"/>
              <a:t>/</a:t>
            </a:r>
            <a:r>
              <a:rPr lang="hu-HU" sz="2000" dirty="0" err="1" smtClean="0"/>
              <a:t>spinocerebellum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Afferentáció</a:t>
            </a:r>
            <a:r>
              <a:rPr lang="hu-HU" sz="20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proprioceptorok</a:t>
            </a:r>
            <a:endParaRPr lang="hu-HU" sz="18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motoros kéreg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Efferentáció</a:t>
            </a:r>
            <a:r>
              <a:rPr lang="hu-HU" sz="20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nucleus</a:t>
            </a:r>
            <a:r>
              <a:rPr lang="hu-HU" sz="1800" dirty="0" smtClean="0"/>
              <a:t> </a:t>
            </a:r>
            <a:r>
              <a:rPr lang="hu-HU" sz="1800" dirty="0" err="1" smtClean="0"/>
              <a:t>ruber</a:t>
            </a:r>
            <a:r>
              <a:rPr lang="hu-HU" sz="1800" dirty="0" smtClean="0"/>
              <a:t> </a:t>
            </a:r>
            <a:r>
              <a:rPr lang="hu-HU" sz="1800" dirty="0">
                <a:sym typeface="Wingdings"/>
              </a:rPr>
              <a:t> </a:t>
            </a:r>
            <a:r>
              <a:rPr lang="hu-HU" sz="1800" dirty="0" err="1">
                <a:sym typeface="Wingdings"/>
              </a:rPr>
              <a:t>tr</a:t>
            </a:r>
            <a:r>
              <a:rPr lang="hu-HU" sz="1800" dirty="0">
                <a:sym typeface="Wingdings"/>
              </a:rPr>
              <a:t>. </a:t>
            </a:r>
            <a:r>
              <a:rPr lang="hu-HU" sz="1800" dirty="0" err="1">
                <a:sym typeface="Wingdings"/>
              </a:rPr>
              <a:t>rubrospinalis</a:t>
            </a:r>
            <a:endParaRPr lang="hu-HU" sz="18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thalamus-kéreg</a:t>
            </a:r>
            <a:r>
              <a:rPr lang="hu-HU" sz="1800" dirty="0" smtClean="0"/>
              <a:t> </a:t>
            </a:r>
            <a:r>
              <a:rPr lang="hu-HU" sz="1800" dirty="0" smtClean="0">
                <a:sym typeface="Wingdings"/>
              </a:rPr>
              <a:t> </a:t>
            </a:r>
            <a:r>
              <a:rPr lang="hu-HU" sz="1800" dirty="0" err="1" smtClean="0">
                <a:sym typeface="Wingdings"/>
              </a:rPr>
              <a:t>tr</a:t>
            </a:r>
            <a:r>
              <a:rPr lang="hu-HU" sz="1800" dirty="0" smtClean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corticospinalis</a:t>
            </a:r>
            <a:endParaRPr lang="hu-HU" sz="1800" dirty="0" smtClean="0">
              <a:sym typeface="Wingdings"/>
            </a:endParaRPr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358738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Kisagy</a:t>
            </a:r>
          </a:p>
          <a:p>
            <a:pPr lvl="1"/>
            <a:r>
              <a:rPr lang="hu-HU" sz="2000" b="1" dirty="0" smtClean="0"/>
              <a:t>Célirányos mozgás programjai </a:t>
            </a:r>
            <a:r>
              <a:rPr lang="hu-HU" sz="2000" dirty="0" smtClean="0"/>
              <a:t>– </a:t>
            </a:r>
            <a:r>
              <a:rPr lang="hu-HU" sz="2000" dirty="0" err="1" smtClean="0"/>
              <a:t>neo</a:t>
            </a:r>
            <a:r>
              <a:rPr lang="hu-HU" sz="2000" dirty="0" smtClean="0"/>
              <a:t>/</a:t>
            </a:r>
            <a:r>
              <a:rPr lang="hu-HU" sz="2000" dirty="0" err="1" smtClean="0"/>
              <a:t>cerebrocerebellum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Afferentáció</a:t>
            </a:r>
            <a:r>
              <a:rPr lang="hu-HU" sz="20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asszociációs kéreg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Efferentáció</a:t>
            </a:r>
            <a:r>
              <a:rPr lang="hu-HU" sz="20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thalamus-kéreg</a:t>
            </a:r>
            <a:r>
              <a:rPr lang="hu-HU" sz="1800" dirty="0" smtClean="0"/>
              <a:t> </a:t>
            </a:r>
            <a:r>
              <a:rPr lang="hu-HU" sz="1800" dirty="0" smtClean="0">
                <a:sym typeface="Wingdings"/>
              </a:rPr>
              <a:t> </a:t>
            </a:r>
            <a:r>
              <a:rPr lang="hu-HU" sz="1800" dirty="0" err="1" smtClean="0">
                <a:sym typeface="Wingdings"/>
              </a:rPr>
              <a:t>tr</a:t>
            </a:r>
            <a:r>
              <a:rPr lang="hu-HU" sz="1800" dirty="0" smtClean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corticospinalis</a:t>
            </a:r>
            <a:endParaRPr lang="hu-HU" sz="1800" dirty="0" smtClean="0"/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37623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dirty="0" smtClean="0"/>
              <a:t>Pavlik: Sportélettan</a:t>
            </a:r>
          </a:p>
          <a:p>
            <a:pPr lvl="1"/>
            <a:r>
              <a:rPr lang="hu-HU" sz="2000" dirty="0"/>
              <a:t>	</a:t>
            </a:r>
            <a:r>
              <a:rPr lang="hu-HU" sz="2000" dirty="0" smtClean="0"/>
              <a:t>3.4.1.3. A gerincvelői reflexek: 58-61. o.</a:t>
            </a:r>
          </a:p>
          <a:p>
            <a:pPr lvl="1"/>
            <a:r>
              <a:rPr lang="hu-HU" sz="2000" dirty="0"/>
              <a:t>	</a:t>
            </a:r>
            <a:r>
              <a:rPr lang="hu-HU" sz="2000" dirty="0" smtClean="0"/>
              <a:t>3.4.2.4.2. A </a:t>
            </a:r>
            <a:r>
              <a:rPr lang="hu-HU" sz="2000" dirty="0" err="1" smtClean="0"/>
              <a:t>formatio</a:t>
            </a:r>
            <a:r>
              <a:rPr lang="hu-HU" sz="2000" dirty="0" smtClean="0"/>
              <a:t> </a:t>
            </a:r>
            <a:r>
              <a:rPr lang="hu-HU" sz="2000" dirty="0" err="1" smtClean="0"/>
              <a:t>reticularis</a:t>
            </a:r>
            <a:r>
              <a:rPr lang="hu-HU" sz="2000" dirty="0" smtClean="0"/>
              <a:t> szerepe az izomtónus és a testtartás 			  szabályozásában: 65-68. o.</a:t>
            </a:r>
          </a:p>
          <a:p>
            <a:pPr lvl="1"/>
            <a:r>
              <a:rPr lang="hu-HU" sz="2000" dirty="0"/>
              <a:t>	</a:t>
            </a:r>
            <a:r>
              <a:rPr lang="hu-HU" sz="2000" dirty="0" smtClean="0"/>
              <a:t>3.4.3. A kisagy működése: 69-40. o.</a:t>
            </a:r>
          </a:p>
          <a:p>
            <a:pPr lvl="1"/>
            <a:r>
              <a:rPr lang="hu-HU" sz="2000" dirty="0"/>
              <a:t>	</a:t>
            </a:r>
            <a:r>
              <a:rPr lang="hu-HU" sz="2000" dirty="0" smtClean="0"/>
              <a:t>3.4.4.2.3. A </a:t>
            </a:r>
            <a:r>
              <a:rPr lang="hu-HU" sz="2000" dirty="0" err="1" smtClean="0"/>
              <a:t>talamusz</a:t>
            </a:r>
            <a:r>
              <a:rPr lang="hu-HU" sz="2000" dirty="0" smtClean="0"/>
              <a:t> szerepe a testtartás szabályozásában: 75. o.</a:t>
            </a:r>
          </a:p>
          <a:p>
            <a:pPr lvl="1"/>
            <a:r>
              <a:rPr lang="hu-HU" sz="2000" dirty="0"/>
              <a:t>	</a:t>
            </a:r>
            <a:r>
              <a:rPr lang="hu-HU" sz="2000" dirty="0" smtClean="0"/>
              <a:t>3.4.6.3. Az agykéreg mozgató működése: 82-86. o.</a:t>
            </a:r>
          </a:p>
          <a:p>
            <a:pPr lvl="1"/>
            <a:endParaRPr lang="hu-HU" sz="2000" dirty="0"/>
          </a:p>
          <a:p>
            <a:pPr lvl="1"/>
            <a:r>
              <a:rPr lang="hu-HU" sz="2000" dirty="0" smtClean="0"/>
              <a:t>Szirmai Imre: Neurológia</a:t>
            </a:r>
          </a:p>
          <a:p>
            <a:pPr lvl="1"/>
            <a:r>
              <a:rPr lang="hu-HU" sz="2000" dirty="0"/>
              <a:t>	</a:t>
            </a:r>
            <a:r>
              <a:rPr lang="hu-HU" sz="2000" dirty="0">
                <a:hlinkClick r:id="rId2"/>
              </a:rPr>
              <a:t>III. fejezet. A </a:t>
            </a:r>
            <a:r>
              <a:rPr lang="hu-HU" sz="2000" dirty="0" smtClean="0">
                <a:hlinkClick r:id="rId2"/>
              </a:rPr>
              <a:t>mozgatórendszer</a:t>
            </a:r>
            <a:endParaRPr lang="hu-HU" sz="2000" dirty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3078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Testtartás szabályozása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Gerincvelő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Nem képes a fajra jellemző testhelyzet felvételére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Keresztezett reflexek játszanak szerepet</a:t>
            </a:r>
          </a:p>
          <a:p>
            <a:pPr lvl="1"/>
            <a:endParaRPr lang="hu-HU" sz="2000" dirty="0" smtClean="0"/>
          </a:p>
          <a:p>
            <a:pPr lvl="1"/>
            <a:r>
              <a:rPr lang="hu-HU" sz="2000" b="1" u="sng" dirty="0" err="1" smtClean="0"/>
              <a:t>Nyúltvelő</a:t>
            </a:r>
            <a:r>
              <a:rPr lang="hu-HU" sz="2000" b="1" u="sng" dirty="0" smtClean="0"/>
              <a:t> és híd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/>
              <a:t>Nem képes a fajra jellemző testhelyzet </a:t>
            </a:r>
            <a:r>
              <a:rPr lang="hu-HU" sz="2000" dirty="0" smtClean="0"/>
              <a:t>felvételére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Tartási reflexek</a:t>
            </a:r>
            <a:r>
              <a:rPr lang="hu-HU" sz="20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Tónusos nyaki reflex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Tónusos labirintus reflexek</a:t>
            </a:r>
          </a:p>
        </p:txBody>
      </p:sp>
    </p:spTree>
    <p:extLst>
      <p:ext uri="{BB962C8B-B14F-4D97-AF65-F5344CB8AC3E}">
        <p14:creationId xmlns:p14="http://schemas.microsoft.com/office/powerpoint/2010/main" val="250161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Testtartás szabályozása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Középagy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Képes a </a:t>
            </a:r>
            <a:r>
              <a:rPr lang="hu-HU" sz="2000" dirty="0"/>
              <a:t>fajra jellemző testhelyzet </a:t>
            </a:r>
            <a:r>
              <a:rPr lang="hu-HU" sz="2000" dirty="0" smtClean="0"/>
              <a:t>felvételére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Felegyenesedési reflexek</a:t>
            </a:r>
            <a:r>
              <a:rPr lang="hu-HU" sz="20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Fejbeállítódási reflex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Nyaki beállítódási reflex</a:t>
            </a:r>
          </a:p>
          <a:p>
            <a:pPr lvl="2"/>
            <a:endParaRPr lang="hu-HU" dirty="0" smtClean="0"/>
          </a:p>
          <a:p>
            <a:pPr lvl="1"/>
            <a:r>
              <a:rPr lang="hu-HU" sz="2000" b="1" u="sng" dirty="0" err="1" smtClean="0"/>
              <a:t>Thalamus</a:t>
            </a:r>
            <a:endParaRPr lang="hu-HU" sz="2000" b="1" u="sng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Serkenti a középagyi reflexeket</a:t>
            </a:r>
          </a:p>
          <a:p>
            <a:pPr lvl="1"/>
            <a:endParaRPr lang="hu-HU" sz="1000" dirty="0" smtClean="0"/>
          </a:p>
          <a:p>
            <a:pPr lvl="1"/>
            <a:r>
              <a:rPr lang="hu-HU" sz="2000" b="1" u="sng" dirty="0" smtClean="0"/>
              <a:t>Agykéreg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Fejbeállítódás főleg optikai receptorokkal, de bőr, hallás, szaglás 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Ráhelyezési reflex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Továbblépési reflex</a:t>
            </a:r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8194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52" y="0"/>
            <a:ext cx="5316960" cy="6817921"/>
          </a:xfrm>
        </p:spPr>
      </p:pic>
    </p:spTree>
    <p:extLst>
      <p:ext uri="{BB962C8B-B14F-4D97-AF65-F5344CB8AC3E}">
        <p14:creationId xmlns:p14="http://schemas.microsoft.com/office/powerpoint/2010/main" val="15134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Izomtónus szabályozása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3" y="162880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Izomtónus: izmok </a:t>
            </a:r>
            <a:r>
              <a:rPr lang="hu-HU" sz="2000" dirty="0" err="1" smtClean="0"/>
              <a:t>feszítettségi</a:t>
            </a:r>
            <a:r>
              <a:rPr lang="hu-HU" sz="2000" dirty="0" smtClean="0"/>
              <a:t> állapota, passzív nyújtással szembeni ellenállása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Elemi egysége: gerincvelői </a:t>
            </a:r>
            <a:r>
              <a:rPr lang="hu-HU" sz="2000" dirty="0" err="1" smtClean="0"/>
              <a:t>miotatikus</a:t>
            </a:r>
            <a:r>
              <a:rPr lang="hu-HU" sz="2000" dirty="0" smtClean="0"/>
              <a:t> reflex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 smtClean="0"/>
          </a:p>
          <a:p>
            <a:pPr lvl="1"/>
            <a:r>
              <a:rPr lang="hu-HU" sz="2000" b="1" dirty="0" smtClean="0"/>
              <a:t>Izomtónust serkenti</a:t>
            </a:r>
            <a:r>
              <a:rPr lang="hu-HU" sz="2000" dirty="0" smtClean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Nyúltvelői</a:t>
            </a:r>
            <a:r>
              <a:rPr lang="hu-HU" sz="2000" dirty="0" smtClean="0"/>
              <a:t> </a:t>
            </a:r>
            <a:r>
              <a:rPr lang="hu-HU" sz="2000" dirty="0" err="1" smtClean="0"/>
              <a:t>vesztibuláris</a:t>
            </a:r>
            <a:r>
              <a:rPr lang="hu-HU" sz="2000" dirty="0" smtClean="0"/>
              <a:t> magvak – </a:t>
            </a:r>
            <a:r>
              <a:rPr lang="hu-HU" sz="2000" dirty="0" err="1" smtClean="0"/>
              <a:t>tr</a:t>
            </a:r>
            <a:r>
              <a:rPr lang="hu-HU" sz="2000" dirty="0" smtClean="0"/>
              <a:t>. </a:t>
            </a:r>
            <a:r>
              <a:rPr lang="hu-HU" sz="2000" dirty="0" err="1"/>
              <a:t>v</a:t>
            </a:r>
            <a:r>
              <a:rPr lang="hu-HU" sz="2000" dirty="0" err="1" smtClean="0"/>
              <a:t>estibulospinalis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Agytörzsi </a:t>
            </a:r>
            <a:r>
              <a:rPr lang="hu-HU" sz="2000" dirty="0" err="1" smtClean="0"/>
              <a:t>formatio</a:t>
            </a:r>
            <a:r>
              <a:rPr lang="hu-HU" sz="2000" dirty="0" smtClean="0"/>
              <a:t> </a:t>
            </a:r>
            <a:r>
              <a:rPr lang="hu-HU" sz="2000" dirty="0" err="1" smtClean="0"/>
              <a:t>reticularis</a:t>
            </a:r>
            <a:r>
              <a:rPr lang="hu-HU" sz="2000" dirty="0" smtClean="0"/>
              <a:t> </a:t>
            </a:r>
            <a:r>
              <a:rPr lang="hu-HU" sz="2000" dirty="0" err="1" smtClean="0"/>
              <a:t>kaudális</a:t>
            </a:r>
            <a:r>
              <a:rPr lang="hu-HU" sz="2000" dirty="0" smtClean="0"/>
              <a:t> része – </a:t>
            </a:r>
            <a:r>
              <a:rPr lang="hu-HU" sz="2000" dirty="0" err="1" smtClean="0"/>
              <a:t>tr</a:t>
            </a:r>
            <a:r>
              <a:rPr lang="hu-HU" sz="2000" dirty="0" smtClean="0"/>
              <a:t>. </a:t>
            </a:r>
            <a:r>
              <a:rPr lang="hu-HU" sz="2000" dirty="0" err="1" smtClean="0"/>
              <a:t>reticulospinalis</a:t>
            </a:r>
            <a:r>
              <a:rPr lang="hu-HU" sz="2000" dirty="0" smtClean="0"/>
              <a:t> </a:t>
            </a:r>
            <a:r>
              <a:rPr lang="hu-HU" sz="2000" dirty="0" err="1" smtClean="0"/>
              <a:t>medialis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Kisagy </a:t>
            </a:r>
            <a:r>
              <a:rPr lang="hu-HU" sz="2000" dirty="0" err="1" smtClean="0"/>
              <a:t>neo</a:t>
            </a:r>
            <a:r>
              <a:rPr lang="hu-HU" sz="2000" dirty="0" smtClean="0"/>
              <a:t>/</a:t>
            </a:r>
            <a:r>
              <a:rPr lang="hu-HU" sz="2000" dirty="0" err="1" smtClean="0"/>
              <a:t>cerebrocerebellum</a:t>
            </a:r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0685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Izomtónus szabályozása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3" y="198884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dirty="0" smtClean="0"/>
              <a:t>Izomtónust gátolja</a:t>
            </a:r>
            <a:r>
              <a:rPr lang="hu-HU" sz="2000" dirty="0" smtClean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Nyúltvelő</a:t>
            </a:r>
            <a:r>
              <a:rPr lang="hu-HU" sz="2000" dirty="0" smtClean="0"/>
              <a:t> </a:t>
            </a:r>
            <a:r>
              <a:rPr lang="hu-HU" sz="2000" dirty="0" err="1" smtClean="0"/>
              <a:t>formatio</a:t>
            </a:r>
            <a:r>
              <a:rPr lang="hu-HU" sz="2000" dirty="0" smtClean="0"/>
              <a:t> </a:t>
            </a:r>
            <a:r>
              <a:rPr lang="hu-HU" sz="2000" dirty="0" err="1" smtClean="0"/>
              <a:t>reticularis</a:t>
            </a:r>
            <a:r>
              <a:rPr lang="hu-HU" sz="2000" dirty="0" smtClean="0"/>
              <a:t> </a:t>
            </a:r>
            <a:r>
              <a:rPr lang="hu-HU" sz="2000" dirty="0" err="1" smtClean="0"/>
              <a:t>kraniális</a:t>
            </a:r>
            <a:r>
              <a:rPr lang="hu-HU" sz="2000" dirty="0" smtClean="0"/>
              <a:t> része – </a:t>
            </a:r>
            <a:r>
              <a:rPr lang="hu-HU" sz="2000" dirty="0" err="1" smtClean="0"/>
              <a:t>tr</a:t>
            </a:r>
            <a:r>
              <a:rPr lang="hu-HU" sz="2000" dirty="0" smtClean="0"/>
              <a:t>. </a:t>
            </a:r>
            <a:r>
              <a:rPr lang="hu-HU" sz="2000" dirty="0" err="1"/>
              <a:t>reticulospinalis</a:t>
            </a:r>
            <a:r>
              <a:rPr lang="hu-HU" sz="2000" dirty="0"/>
              <a:t> </a:t>
            </a:r>
            <a:r>
              <a:rPr lang="hu-HU" sz="2000" dirty="0" err="1" smtClean="0"/>
              <a:t>lateralis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Nucl</a:t>
            </a:r>
            <a:r>
              <a:rPr lang="hu-HU" sz="2000" dirty="0" smtClean="0"/>
              <a:t>. </a:t>
            </a:r>
            <a:r>
              <a:rPr lang="hu-HU" sz="2000" dirty="0" err="1" smtClean="0"/>
              <a:t>Ruber</a:t>
            </a:r>
            <a:r>
              <a:rPr lang="hu-HU" sz="2000" dirty="0" smtClean="0"/>
              <a:t> – </a:t>
            </a:r>
            <a:r>
              <a:rPr lang="hu-HU" sz="2000" dirty="0" err="1"/>
              <a:t>tr</a:t>
            </a:r>
            <a:r>
              <a:rPr lang="hu-HU" sz="2000" dirty="0"/>
              <a:t>. </a:t>
            </a:r>
            <a:r>
              <a:rPr lang="hu-HU" sz="2000" dirty="0" err="1"/>
              <a:t>rubrospinalis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Bazális</a:t>
            </a:r>
            <a:r>
              <a:rPr lang="hu-HU" sz="2000" dirty="0" smtClean="0"/>
              <a:t> </a:t>
            </a:r>
            <a:r>
              <a:rPr lang="hu-HU" sz="2000" dirty="0" err="1" smtClean="0"/>
              <a:t>ganglionok</a:t>
            </a:r>
            <a:r>
              <a:rPr lang="hu-HU" sz="2000" dirty="0" smtClean="0"/>
              <a:t>, főleg </a:t>
            </a:r>
            <a:r>
              <a:rPr lang="hu-HU" sz="2000" dirty="0" err="1" smtClean="0"/>
              <a:t>striatum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Kisagy </a:t>
            </a:r>
            <a:r>
              <a:rPr lang="hu-HU" sz="2000" dirty="0" err="1" smtClean="0"/>
              <a:t>archi</a:t>
            </a:r>
            <a:r>
              <a:rPr lang="hu-HU" sz="2000" dirty="0" smtClean="0"/>
              <a:t>/</a:t>
            </a:r>
            <a:r>
              <a:rPr lang="hu-HU" sz="2000" dirty="0" err="1" smtClean="0"/>
              <a:t>vestibulocerebellum</a:t>
            </a:r>
            <a:r>
              <a:rPr lang="hu-HU" sz="2000" dirty="0" smtClean="0"/>
              <a:t> és </a:t>
            </a:r>
            <a:r>
              <a:rPr lang="hu-HU" sz="2000" dirty="0" err="1" smtClean="0"/>
              <a:t>paleo</a:t>
            </a:r>
            <a:r>
              <a:rPr lang="hu-HU" sz="2000" dirty="0" smtClean="0"/>
              <a:t>/</a:t>
            </a:r>
            <a:r>
              <a:rPr lang="hu-HU" sz="2000" dirty="0" err="1" smtClean="0"/>
              <a:t>spinocerebellum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Agykéreg nem elsődleges mozgató központjai</a:t>
            </a:r>
            <a:endParaRPr lang="hu-HU" sz="2000" dirty="0"/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 smtClean="0"/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32926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9" name="Szöveg helye 3"/>
          <p:cNvSpPr txBox="1">
            <a:spLocks/>
          </p:cNvSpPr>
          <p:nvPr/>
        </p:nvSpPr>
        <p:spPr>
          <a:xfrm>
            <a:off x="2987824" y="1647918"/>
            <a:ext cx="288032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Kiindulás/központok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10" name="Szöveg helye 3"/>
          <p:cNvSpPr txBox="1">
            <a:spLocks/>
          </p:cNvSpPr>
          <p:nvPr/>
        </p:nvSpPr>
        <p:spPr>
          <a:xfrm>
            <a:off x="-494211" y="2118701"/>
            <a:ext cx="5552788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Primer motoros </a:t>
            </a:r>
            <a:r>
              <a:rPr lang="hu-HU" sz="2000" dirty="0" err="1" smtClean="0"/>
              <a:t>area</a:t>
            </a:r>
            <a:r>
              <a:rPr lang="hu-HU" sz="2000" dirty="0" smtClean="0"/>
              <a:t> </a:t>
            </a:r>
            <a:r>
              <a:rPr lang="hu-HU" sz="2000" dirty="0" err="1" smtClean="0"/>
              <a:t>Br</a:t>
            </a:r>
            <a:r>
              <a:rPr lang="hu-HU" sz="2000" dirty="0" smtClean="0"/>
              <a:t>. 4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Preamotoros</a:t>
            </a:r>
            <a:r>
              <a:rPr lang="hu-HU" sz="2000" dirty="0" smtClean="0"/>
              <a:t> </a:t>
            </a:r>
            <a:r>
              <a:rPr lang="hu-HU" sz="2000" dirty="0" err="1" smtClean="0"/>
              <a:t>area</a:t>
            </a:r>
            <a:r>
              <a:rPr lang="hu-HU" sz="2000" dirty="0" smtClean="0"/>
              <a:t> </a:t>
            </a:r>
            <a:r>
              <a:rPr lang="hu-HU" sz="2000" dirty="0" err="1" smtClean="0"/>
              <a:t>Br</a:t>
            </a:r>
            <a:r>
              <a:rPr lang="hu-HU" sz="2000" dirty="0" smtClean="0"/>
              <a:t>. 6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Szupplementer</a:t>
            </a:r>
            <a:r>
              <a:rPr lang="hu-HU" sz="2000" dirty="0" smtClean="0"/>
              <a:t> motoros kéreg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Primer </a:t>
            </a:r>
            <a:r>
              <a:rPr lang="hu-HU" sz="2000" dirty="0" err="1" smtClean="0"/>
              <a:t>szomatoszenzoros</a:t>
            </a:r>
            <a:r>
              <a:rPr lang="hu-HU" sz="2000" dirty="0" smtClean="0"/>
              <a:t> kéreg </a:t>
            </a:r>
            <a:r>
              <a:rPr lang="hu-HU" sz="2000" dirty="0" err="1" smtClean="0"/>
              <a:t>Br</a:t>
            </a:r>
            <a:r>
              <a:rPr lang="hu-HU" sz="2000" dirty="0" smtClean="0"/>
              <a:t>. 3, 1, 2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Szekunder </a:t>
            </a:r>
            <a:r>
              <a:rPr lang="hu-HU" sz="2000" dirty="0" err="1" smtClean="0"/>
              <a:t>szomatoszenzoros</a:t>
            </a:r>
            <a:r>
              <a:rPr lang="hu-HU" sz="2000" dirty="0" smtClean="0"/>
              <a:t> kéreg </a:t>
            </a:r>
            <a:r>
              <a:rPr lang="hu-HU" sz="2000" dirty="0" err="1" smtClean="0"/>
              <a:t>Br</a:t>
            </a:r>
            <a:r>
              <a:rPr lang="hu-HU" sz="2000" dirty="0" smtClean="0"/>
              <a:t>. 5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Frontalis</a:t>
            </a:r>
            <a:r>
              <a:rPr lang="hu-HU" sz="2000" dirty="0" smtClean="0"/>
              <a:t> </a:t>
            </a:r>
            <a:r>
              <a:rPr lang="hu-HU" sz="2000" dirty="0" err="1" smtClean="0"/>
              <a:t>tekintésközpont</a:t>
            </a:r>
            <a:r>
              <a:rPr lang="hu-HU" sz="2000" dirty="0" smtClean="0"/>
              <a:t> </a:t>
            </a:r>
            <a:r>
              <a:rPr lang="hu-HU" sz="2000" dirty="0" err="1" smtClean="0"/>
              <a:t>Br</a:t>
            </a:r>
            <a:r>
              <a:rPr lang="hu-HU" sz="2000" dirty="0" smtClean="0"/>
              <a:t>. 8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hu-HU" sz="1800" dirty="0" smtClean="0"/>
          </a:p>
        </p:txBody>
      </p:sp>
      <p:sp>
        <p:nvSpPr>
          <p:cNvPr id="12" name="Szöveg helye 3"/>
          <p:cNvSpPr txBox="1">
            <a:spLocks/>
          </p:cNvSpPr>
          <p:nvPr/>
        </p:nvSpPr>
        <p:spPr>
          <a:xfrm>
            <a:off x="4945809" y="2137913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Striatum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/>
              <a:t>Globus </a:t>
            </a:r>
            <a:r>
              <a:rPr lang="hu-HU" sz="1800" dirty="0" err="1" smtClean="0"/>
              <a:t>pallidus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Nucleus</a:t>
            </a:r>
            <a:r>
              <a:rPr lang="hu-HU" sz="1800" dirty="0" smtClean="0"/>
              <a:t> </a:t>
            </a:r>
            <a:r>
              <a:rPr lang="hu-HU" sz="1800" dirty="0" err="1" smtClean="0"/>
              <a:t>subthalamicus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Thalamus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Nucleus</a:t>
            </a:r>
            <a:r>
              <a:rPr lang="hu-HU" sz="1800" dirty="0" smtClean="0"/>
              <a:t> </a:t>
            </a:r>
            <a:r>
              <a:rPr lang="hu-HU" sz="1800" dirty="0" err="1" smtClean="0"/>
              <a:t>ruber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Substantia</a:t>
            </a:r>
            <a:r>
              <a:rPr lang="hu-HU" sz="1800" dirty="0" smtClean="0"/>
              <a:t> </a:t>
            </a:r>
            <a:r>
              <a:rPr lang="hu-HU" sz="1800" dirty="0" err="1" smtClean="0"/>
              <a:t>nigra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Cerebellum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Formatio</a:t>
            </a:r>
            <a:r>
              <a:rPr lang="hu-HU" sz="1800" dirty="0" smtClean="0"/>
              <a:t> </a:t>
            </a:r>
            <a:r>
              <a:rPr lang="hu-HU" sz="1800" dirty="0" err="1" smtClean="0"/>
              <a:t>reticularis</a:t>
            </a:r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8880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Izomtónus szabályozása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772816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dirty="0" smtClean="0"/>
              <a:t>Izomtónus fokozódás</a:t>
            </a:r>
            <a:r>
              <a:rPr lang="hu-HU" sz="2000" dirty="0" smtClean="0"/>
              <a:t>:</a:t>
            </a:r>
          </a:p>
          <a:p>
            <a:pPr lvl="1"/>
            <a:r>
              <a:rPr lang="hu-HU" sz="2000" i="1" dirty="0" err="1" smtClean="0"/>
              <a:t>Spasticus</a:t>
            </a:r>
            <a:r>
              <a:rPr lang="hu-HU" sz="2000" i="1" dirty="0" smtClean="0"/>
              <a:t> tónusfokozódás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/>
              <a:t>C</a:t>
            </a:r>
            <a:r>
              <a:rPr lang="hu-HU" sz="2000" dirty="0" smtClean="0"/>
              <a:t>entrális </a:t>
            </a:r>
            <a:r>
              <a:rPr lang="hu-HU" sz="2000" dirty="0" err="1" smtClean="0"/>
              <a:t>motoneuron</a:t>
            </a:r>
            <a:r>
              <a:rPr lang="hu-HU" sz="2000" dirty="0" smtClean="0"/>
              <a:t> károsodást kíséri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Antigravitációs</a:t>
            </a:r>
            <a:r>
              <a:rPr lang="hu-HU" sz="2000" dirty="0" smtClean="0"/>
              <a:t> izmokban: alsó végtag térdfeszítő, </a:t>
            </a:r>
            <a:r>
              <a:rPr lang="hu-HU" sz="2000" dirty="0" err="1" smtClean="0"/>
              <a:t>plantárflexor</a:t>
            </a:r>
            <a:r>
              <a:rPr lang="hu-HU" sz="2000" dirty="0" smtClean="0"/>
              <a:t>, felső végtag </a:t>
            </a:r>
            <a:r>
              <a:rPr lang="hu-HU" sz="2000" dirty="0" err="1" smtClean="0"/>
              <a:t>hagjlítókban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Izmok ellenállása a mozgatás sebességétől függ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Szupplementer</a:t>
            </a:r>
            <a:r>
              <a:rPr lang="hu-HU" sz="2000" dirty="0" smtClean="0"/>
              <a:t> és </a:t>
            </a:r>
            <a:r>
              <a:rPr lang="hu-HU" sz="2000" dirty="0" err="1" smtClean="0"/>
              <a:t>preamotoros</a:t>
            </a:r>
            <a:r>
              <a:rPr lang="hu-HU" sz="2000" dirty="0" smtClean="0"/>
              <a:t> </a:t>
            </a:r>
            <a:r>
              <a:rPr lang="hu-HU" sz="2000" dirty="0" err="1" smtClean="0"/>
              <a:t>area</a:t>
            </a:r>
            <a:r>
              <a:rPr lang="hu-HU" sz="2000" dirty="0" smtClean="0"/>
              <a:t>, összeköttetéseik, </a:t>
            </a:r>
            <a:r>
              <a:rPr lang="hu-HU" sz="2000" dirty="0" err="1" smtClean="0"/>
              <a:t>corticospinalis</a:t>
            </a:r>
            <a:r>
              <a:rPr lang="hu-HU" sz="2000" dirty="0" smtClean="0"/>
              <a:t> és </a:t>
            </a:r>
            <a:r>
              <a:rPr lang="hu-HU" sz="2000" dirty="0" err="1" smtClean="0"/>
              <a:t>reticulospinalis</a:t>
            </a:r>
            <a:r>
              <a:rPr lang="hu-HU" sz="2000" dirty="0" smtClean="0"/>
              <a:t> pályák sérülés (pl.: stroke) </a:t>
            </a:r>
            <a:r>
              <a:rPr lang="hu-HU" sz="2000" dirty="0" smtClean="0">
                <a:sym typeface="Wingdings"/>
              </a:rPr>
              <a:t> </a:t>
            </a:r>
            <a:r>
              <a:rPr lang="hu-HU" sz="2000" dirty="0" err="1" smtClean="0"/>
              <a:t>Wernicke-Man-tónusfokozódás</a:t>
            </a:r>
            <a:r>
              <a:rPr lang="hu-HU" sz="2000" dirty="0" smtClean="0"/>
              <a:t>: </a:t>
            </a:r>
            <a:r>
              <a:rPr lang="hu-HU" sz="2000" dirty="0" smtClean="0">
                <a:sym typeface="Wingdings"/>
              </a:rPr>
              <a:t>felső végtag flexió, alsó </a:t>
            </a:r>
            <a:r>
              <a:rPr lang="hu-HU" sz="2000" dirty="0" err="1" smtClean="0">
                <a:sym typeface="Wingdings"/>
              </a:rPr>
              <a:t>extenzió</a:t>
            </a:r>
            <a:endParaRPr lang="hu-HU" sz="2000" dirty="0" smtClean="0">
              <a:sym typeface="Wingdings"/>
            </a:endParaRPr>
          </a:p>
          <a:p>
            <a:pPr lvl="1"/>
            <a:r>
              <a:rPr lang="hu-HU" sz="2000" i="1" dirty="0" err="1" smtClean="0">
                <a:sym typeface="Wingdings"/>
              </a:rPr>
              <a:t>Rigor</a:t>
            </a:r>
            <a:endParaRPr lang="hu-HU" sz="2000" i="1" dirty="0" smtClean="0">
              <a:sym typeface="Wingdings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>
                <a:sym typeface="Wingdings"/>
              </a:rPr>
              <a:t>Agonista</a:t>
            </a:r>
            <a:r>
              <a:rPr lang="hu-HU" sz="2000" dirty="0" smtClean="0">
                <a:sym typeface="Wingdings"/>
              </a:rPr>
              <a:t> és </a:t>
            </a:r>
            <a:r>
              <a:rPr lang="hu-HU" sz="2000" dirty="0" err="1" smtClean="0">
                <a:sym typeface="Wingdings"/>
              </a:rPr>
              <a:t>antagonista</a:t>
            </a:r>
            <a:r>
              <a:rPr lang="hu-HU" sz="2000" dirty="0" smtClean="0">
                <a:sym typeface="Wingdings"/>
              </a:rPr>
              <a:t> izmokban egyszerre tónusfokozódás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>
                <a:sym typeface="Wingdings"/>
              </a:rPr>
              <a:t>Ellenállás minden irányú és sebességű passzív mozgatásnál ugyanakkora</a:t>
            </a:r>
          </a:p>
          <a:p>
            <a:pPr lvl="1"/>
            <a:endParaRPr lang="hu-HU" sz="2000" dirty="0">
              <a:sym typeface="Wingdings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 smtClean="0"/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61614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Izomtónus szabályozása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772816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dirty="0" smtClean="0"/>
              <a:t>Izomtónus csökkenés</a:t>
            </a:r>
            <a:r>
              <a:rPr lang="hu-HU" sz="2000" dirty="0" smtClean="0"/>
              <a:t>:</a:t>
            </a:r>
          </a:p>
          <a:p>
            <a:pPr lvl="1"/>
            <a:r>
              <a:rPr lang="hu-HU" sz="2000" dirty="0" err="1" smtClean="0"/>
              <a:t>Monosynapticus</a:t>
            </a:r>
            <a:r>
              <a:rPr lang="hu-HU" sz="2000" dirty="0" smtClean="0"/>
              <a:t> reflexív megszakadása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Hátsó gyökér károsodása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Spinális</a:t>
            </a:r>
            <a:r>
              <a:rPr lang="hu-HU" sz="2000" dirty="0" smtClean="0"/>
              <a:t> </a:t>
            </a:r>
            <a:r>
              <a:rPr lang="hu-HU" sz="2000" dirty="0" err="1" smtClean="0"/>
              <a:t>motoneuronok</a:t>
            </a:r>
            <a:r>
              <a:rPr lang="hu-HU" sz="2000" dirty="0" smtClean="0"/>
              <a:t> kiesése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Perifériás kevert idegek bántalma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Mellső gyökér károsodás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Myasthenia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Cerebelláris</a:t>
            </a:r>
            <a:r>
              <a:rPr lang="hu-HU" sz="2000" dirty="0" smtClean="0"/>
              <a:t> azonos oldali félteke sérülése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Gerincvelő </a:t>
            </a:r>
            <a:r>
              <a:rPr lang="hu-HU" sz="2000" dirty="0" err="1" smtClean="0"/>
              <a:t>harántlézió</a:t>
            </a:r>
            <a:r>
              <a:rPr lang="hu-HU" sz="2000" dirty="0" smtClean="0"/>
              <a:t> kezdeti fázisa</a:t>
            </a:r>
            <a:endParaRPr lang="hu-HU" sz="2000" dirty="0">
              <a:sym typeface="Wingdings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 smtClean="0"/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38494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Az izmok </a:t>
            </a:r>
            <a:r>
              <a:rPr lang="hu-HU" sz="3600" dirty="0" err="1" smtClean="0"/>
              <a:t>trophiája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772816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Gerincvelői </a:t>
            </a:r>
            <a:r>
              <a:rPr lang="hu-HU" sz="2000" dirty="0" err="1" smtClean="0"/>
              <a:t>motoneuron</a:t>
            </a:r>
            <a:r>
              <a:rPr lang="hu-HU" sz="2000" dirty="0" smtClean="0"/>
              <a:t> épségéhez kötött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Motoneuron</a:t>
            </a:r>
            <a:r>
              <a:rPr lang="hu-HU" sz="2000" dirty="0" smtClean="0"/>
              <a:t> károsodik: gerincvelői </a:t>
            </a:r>
            <a:r>
              <a:rPr lang="hu-HU" sz="2000" dirty="0" err="1" smtClean="0"/>
              <a:t>motoneuron</a:t>
            </a:r>
            <a:r>
              <a:rPr lang="hu-HU" sz="2000" dirty="0" smtClean="0"/>
              <a:t> betegségekben és perifériás motoros idegek károsodásakor </a:t>
            </a:r>
            <a:r>
              <a:rPr lang="hu-HU" sz="2000" dirty="0" smtClean="0">
                <a:sym typeface="Wingdings"/>
              </a:rPr>
              <a:t> izom sorvad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>
                <a:sym typeface="Wingdings"/>
              </a:rPr>
              <a:t>Centrális bénulásoknál: inaktivitásos </a:t>
            </a:r>
            <a:r>
              <a:rPr lang="hu-HU" sz="2000" dirty="0" err="1" smtClean="0">
                <a:sym typeface="Wingdings"/>
              </a:rPr>
              <a:t>hypotrophia</a:t>
            </a:r>
            <a:r>
              <a:rPr lang="hu-HU" sz="2000" dirty="0" smtClean="0">
                <a:sym typeface="Wingdings"/>
              </a:rPr>
              <a:t> hosszú idő után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 smtClean="0"/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19822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Bénulás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0" y="1451386"/>
            <a:ext cx="8964929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dirty="0" smtClean="0"/>
              <a:t>Fokozatai: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>
                <a:sym typeface="Wingdings"/>
              </a:rPr>
              <a:t>Plegia</a:t>
            </a:r>
            <a:r>
              <a:rPr lang="hu-HU" sz="2000" dirty="0" smtClean="0">
                <a:sym typeface="Wingdings"/>
              </a:rPr>
              <a:t>: izomcsoportok vagy végtagok akaratlagos mozgása hiányzik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>
                <a:sym typeface="Wingdings"/>
              </a:rPr>
              <a:t>Paresis</a:t>
            </a:r>
            <a:r>
              <a:rPr lang="hu-HU" sz="2000" dirty="0" smtClean="0">
                <a:sym typeface="Wingdings"/>
              </a:rPr>
              <a:t>: izomerő csökken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sz="1000" dirty="0" smtClean="0">
              <a:sym typeface="Wingdings"/>
            </a:endParaRPr>
          </a:p>
          <a:p>
            <a:pPr lvl="1"/>
            <a:r>
              <a:rPr lang="hu-HU" sz="2000" dirty="0" smtClean="0"/>
              <a:t>Eloszlása: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Hemiplegia</a:t>
            </a:r>
            <a:r>
              <a:rPr lang="hu-HU" sz="2000" dirty="0" smtClean="0"/>
              <a:t>/</a:t>
            </a:r>
            <a:r>
              <a:rPr lang="hu-HU" sz="2000" dirty="0" err="1" smtClean="0"/>
              <a:t>hemiparesis</a:t>
            </a:r>
            <a:r>
              <a:rPr lang="hu-HU" sz="2000" dirty="0" smtClean="0"/>
              <a:t>: végtagok féloldali bénulása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Monoplegia</a:t>
            </a:r>
            <a:r>
              <a:rPr lang="hu-HU" sz="2000" dirty="0" smtClean="0"/>
              <a:t>/</a:t>
            </a:r>
            <a:r>
              <a:rPr lang="hu-HU" sz="2000" dirty="0" err="1" smtClean="0"/>
              <a:t>monoparesis</a:t>
            </a:r>
            <a:r>
              <a:rPr lang="hu-HU" sz="2000" dirty="0" smtClean="0"/>
              <a:t>: egy végtag bénulása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Paraplegia</a:t>
            </a:r>
            <a:r>
              <a:rPr lang="hu-HU" sz="2000" dirty="0" smtClean="0"/>
              <a:t>/</a:t>
            </a:r>
            <a:r>
              <a:rPr lang="hu-HU" sz="2000" dirty="0" err="1" smtClean="0"/>
              <a:t>paraparesis</a:t>
            </a:r>
            <a:r>
              <a:rPr lang="hu-HU" sz="2000" dirty="0" smtClean="0"/>
              <a:t>: alsó végtagok bénulása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Quadri-</a:t>
            </a:r>
            <a:r>
              <a:rPr lang="hu-HU" sz="2000" dirty="0" smtClean="0"/>
              <a:t>/</a:t>
            </a:r>
            <a:r>
              <a:rPr lang="hu-HU" sz="2000" dirty="0" err="1" smtClean="0"/>
              <a:t>tetraplegia</a:t>
            </a:r>
            <a:r>
              <a:rPr lang="hu-HU" sz="2000" dirty="0" smtClean="0"/>
              <a:t>/</a:t>
            </a:r>
            <a:r>
              <a:rPr lang="hu-HU" sz="2000" dirty="0" err="1" smtClean="0"/>
              <a:t>quadri-</a:t>
            </a:r>
            <a:r>
              <a:rPr lang="hu-HU" sz="2000" dirty="0" smtClean="0"/>
              <a:t>/</a:t>
            </a:r>
            <a:r>
              <a:rPr lang="hu-HU" sz="2000" dirty="0" err="1" smtClean="0"/>
              <a:t>tetraparesis</a:t>
            </a:r>
            <a:r>
              <a:rPr lang="hu-HU" sz="2000" dirty="0" smtClean="0"/>
              <a:t>: mind a 4 végtagra kiterjedt bénulás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Hemiplegia</a:t>
            </a:r>
            <a:r>
              <a:rPr lang="hu-HU" sz="2000" dirty="0" smtClean="0"/>
              <a:t>/</a:t>
            </a:r>
            <a:r>
              <a:rPr lang="hu-HU" sz="2000" dirty="0" err="1" smtClean="0"/>
              <a:t>hemiparesis</a:t>
            </a:r>
            <a:r>
              <a:rPr lang="hu-HU" sz="2000" dirty="0"/>
              <a:t> </a:t>
            </a:r>
            <a:r>
              <a:rPr lang="hu-HU" sz="2000" dirty="0" err="1" smtClean="0"/>
              <a:t>cruciata</a:t>
            </a:r>
            <a:r>
              <a:rPr lang="hu-HU" sz="2000" dirty="0" smtClean="0"/>
              <a:t>: egyik oldalon a felső, másik oldalon az </a:t>
            </a:r>
            <a:r>
              <a:rPr lang="hu-HU" sz="2000" dirty="0"/>
              <a:t>a</a:t>
            </a:r>
            <a:r>
              <a:rPr lang="hu-HU" sz="2000" dirty="0" smtClean="0"/>
              <a:t>lsó végtag keresztezett bénulása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Hemiplegia</a:t>
            </a:r>
            <a:r>
              <a:rPr lang="hu-HU" sz="2000" dirty="0" smtClean="0"/>
              <a:t>/</a:t>
            </a:r>
            <a:r>
              <a:rPr lang="hu-HU" sz="2000" dirty="0" err="1" smtClean="0"/>
              <a:t>hemiparesis</a:t>
            </a:r>
            <a:r>
              <a:rPr lang="hu-HU" sz="2000" dirty="0" smtClean="0"/>
              <a:t> </a:t>
            </a:r>
            <a:r>
              <a:rPr lang="hu-HU" sz="2000" dirty="0" err="1" smtClean="0"/>
              <a:t>alternans</a:t>
            </a:r>
            <a:r>
              <a:rPr lang="hu-HU" sz="2000" dirty="0" smtClean="0"/>
              <a:t>: egyik oldalon agyidegbénulás, másikon centrális jellegű </a:t>
            </a:r>
            <a:r>
              <a:rPr lang="hu-HU" sz="2000" dirty="0" err="1" smtClean="0"/>
              <a:t>mono-</a:t>
            </a:r>
            <a:r>
              <a:rPr lang="hu-HU" sz="2000" dirty="0" smtClean="0"/>
              <a:t> vagy </a:t>
            </a:r>
            <a:r>
              <a:rPr lang="hu-HU" sz="2000" dirty="0" err="1" smtClean="0"/>
              <a:t>hemiplegia</a:t>
            </a:r>
            <a:r>
              <a:rPr lang="hu-HU" sz="2000" dirty="0" smtClean="0"/>
              <a:t>/</a:t>
            </a:r>
            <a:r>
              <a:rPr lang="hu-HU" sz="2000" dirty="0" err="1" smtClean="0"/>
              <a:t>-paresis</a:t>
            </a:r>
            <a:r>
              <a:rPr lang="hu-HU" sz="2000" dirty="0" smtClean="0"/>
              <a:t>.</a:t>
            </a:r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33006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Bénulás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0" y="1451386"/>
            <a:ext cx="8964929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dirty="0" smtClean="0"/>
              <a:t>Magassági diagnózis: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Primer mozgatókéreg és </a:t>
            </a:r>
            <a:r>
              <a:rPr lang="hu-HU" sz="2000" dirty="0" err="1" smtClean="0"/>
              <a:t>corona</a:t>
            </a:r>
            <a:r>
              <a:rPr lang="hu-HU" sz="2000" dirty="0" smtClean="0"/>
              <a:t> </a:t>
            </a:r>
            <a:r>
              <a:rPr lang="hu-HU" sz="2000" dirty="0" err="1" smtClean="0"/>
              <a:t>radiata</a:t>
            </a:r>
            <a:r>
              <a:rPr lang="hu-HU" sz="2000" dirty="0" smtClean="0"/>
              <a:t>: petyhüdt bénulás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Capsula</a:t>
            </a:r>
            <a:r>
              <a:rPr lang="hu-HU" sz="2000" dirty="0" smtClean="0"/>
              <a:t> </a:t>
            </a:r>
            <a:r>
              <a:rPr lang="hu-HU" sz="2000" dirty="0" err="1" smtClean="0"/>
              <a:t>interna</a:t>
            </a:r>
            <a:r>
              <a:rPr lang="hu-HU" sz="2000" dirty="0" smtClean="0"/>
              <a:t> károsodása: ellenoldali </a:t>
            </a:r>
            <a:r>
              <a:rPr lang="hu-HU" sz="2000" dirty="0" err="1" smtClean="0"/>
              <a:t>spasticus</a:t>
            </a:r>
            <a:r>
              <a:rPr lang="hu-HU" sz="2000" dirty="0" smtClean="0"/>
              <a:t> </a:t>
            </a:r>
            <a:r>
              <a:rPr lang="hu-HU" sz="2000" dirty="0" err="1" smtClean="0"/>
              <a:t>hemiparesis</a:t>
            </a:r>
            <a:r>
              <a:rPr lang="hu-HU" sz="2000" dirty="0" smtClean="0"/>
              <a:t> a száj körüli izmok és nyelv érintettségével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Corticospinalis</a:t>
            </a:r>
            <a:r>
              <a:rPr lang="hu-HU" sz="2000" dirty="0" smtClean="0"/>
              <a:t> pálya rostjai a híd: </a:t>
            </a:r>
            <a:r>
              <a:rPr lang="hu-HU" sz="2000" dirty="0" err="1"/>
              <a:t>ellendolali</a:t>
            </a:r>
            <a:r>
              <a:rPr lang="hu-HU" sz="2000" dirty="0"/>
              <a:t> </a:t>
            </a:r>
            <a:r>
              <a:rPr lang="hu-HU" sz="2000" dirty="0" err="1"/>
              <a:t>spasticus</a:t>
            </a:r>
            <a:r>
              <a:rPr lang="hu-HU" sz="2000" dirty="0"/>
              <a:t> </a:t>
            </a:r>
            <a:r>
              <a:rPr lang="hu-HU" sz="2000" dirty="0" err="1"/>
              <a:t>hemiplegia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/>
              <a:t>Corticospinalis</a:t>
            </a:r>
            <a:r>
              <a:rPr lang="hu-HU" sz="2000" dirty="0"/>
              <a:t> pálya rostjai </a:t>
            </a:r>
            <a:r>
              <a:rPr lang="hu-HU" sz="2000" dirty="0" smtClean="0"/>
              <a:t>híd bázisában: </a:t>
            </a:r>
            <a:r>
              <a:rPr lang="hu-HU" sz="2000" dirty="0" err="1" smtClean="0"/>
              <a:t>ellendolali</a:t>
            </a:r>
            <a:r>
              <a:rPr lang="hu-HU" sz="2000" dirty="0" smtClean="0"/>
              <a:t> </a:t>
            </a:r>
            <a:r>
              <a:rPr lang="hu-HU" sz="2000" dirty="0" err="1" smtClean="0"/>
              <a:t>spasticus</a:t>
            </a:r>
            <a:r>
              <a:rPr lang="hu-HU" sz="2000" dirty="0" smtClean="0"/>
              <a:t> </a:t>
            </a:r>
            <a:r>
              <a:rPr lang="hu-HU" sz="2000" dirty="0" err="1" smtClean="0"/>
              <a:t>hemiplegia</a:t>
            </a:r>
            <a:r>
              <a:rPr lang="hu-HU" sz="2000" dirty="0" smtClean="0"/>
              <a:t> vagy </a:t>
            </a:r>
            <a:r>
              <a:rPr lang="hu-HU" sz="2000" dirty="0" err="1" smtClean="0"/>
              <a:t>tetraparesis</a:t>
            </a:r>
            <a:r>
              <a:rPr lang="hu-HU" sz="2000" dirty="0" smtClean="0"/>
              <a:t>/</a:t>
            </a:r>
            <a:r>
              <a:rPr lang="hu-HU" sz="2000" dirty="0" err="1" smtClean="0"/>
              <a:t>-plegia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Nyúltvelő</a:t>
            </a:r>
            <a:r>
              <a:rPr lang="hu-HU" sz="2000" dirty="0" smtClean="0"/>
              <a:t> piramisa: ellenkező oldali petyhüdt </a:t>
            </a:r>
            <a:r>
              <a:rPr lang="hu-HU" sz="2000" dirty="0" err="1" smtClean="0"/>
              <a:t>hemiparesis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Nyaki gerincvelő (C1-4): azonos oldali </a:t>
            </a:r>
            <a:r>
              <a:rPr lang="hu-HU" sz="2000" dirty="0" err="1" smtClean="0"/>
              <a:t>spasticus</a:t>
            </a:r>
            <a:r>
              <a:rPr lang="hu-HU" sz="2000" dirty="0" smtClean="0"/>
              <a:t> </a:t>
            </a:r>
            <a:r>
              <a:rPr lang="hu-HU" sz="2000" dirty="0" err="1" smtClean="0"/>
              <a:t>hemiparesis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Háti gerincvelő: azonos oldali-alsó végtag </a:t>
            </a:r>
            <a:r>
              <a:rPr lang="hu-HU" sz="2000" dirty="0" err="1" smtClean="0"/>
              <a:t>spasticus</a:t>
            </a:r>
            <a:r>
              <a:rPr lang="hu-HU" sz="2000" dirty="0" smtClean="0"/>
              <a:t> </a:t>
            </a:r>
            <a:r>
              <a:rPr lang="hu-HU" sz="2000" dirty="0" err="1" smtClean="0"/>
              <a:t>monoplegia</a:t>
            </a:r>
            <a:r>
              <a:rPr lang="hu-HU" sz="2000" dirty="0" smtClean="0"/>
              <a:t> vagy </a:t>
            </a:r>
            <a:r>
              <a:rPr lang="hu-HU" sz="2000" dirty="0" err="1" smtClean="0"/>
              <a:t>spasticus</a:t>
            </a:r>
            <a:r>
              <a:rPr lang="hu-HU" sz="2000" dirty="0" smtClean="0"/>
              <a:t> </a:t>
            </a:r>
            <a:r>
              <a:rPr lang="hu-HU" sz="2000" dirty="0" err="1" smtClean="0"/>
              <a:t>paraparesis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Spinalis</a:t>
            </a:r>
            <a:r>
              <a:rPr lang="hu-HU" sz="2000" dirty="0" smtClean="0"/>
              <a:t> </a:t>
            </a:r>
            <a:r>
              <a:rPr lang="hu-HU" sz="2000" dirty="0" err="1" smtClean="0"/>
              <a:t>motoneuronok</a:t>
            </a:r>
            <a:r>
              <a:rPr lang="hu-HU" sz="2000" dirty="0" smtClean="0"/>
              <a:t>, elülső gyökér károsodása: petyhüdt bénulás a megfelelő izmokban</a:t>
            </a:r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6410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856197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Testtartás, izomtónus, bénulás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0" y="1451386"/>
            <a:ext cx="8964929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dirty="0" smtClean="0"/>
              <a:t>Pavlik: Sportélettan</a:t>
            </a:r>
          </a:p>
          <a:p>
            <a:pPr lvl="1"/>
            <a:r>
              <a:rPr lang="hu-HU" sz="2000" dirty="0"/>
              <a:t>	</a:t>
            </a:r>
            <a:r>
              <a:rPr lang="hu-HU" sz="2000" dirty="0" smtClean="0"/>
              <a:t>3.4.8.2. A testtartás szabályozása: 112. o.</a:t>
            </a:r>
          </a:p>
          <a:p>
            <a:pPr lvl="1"/>
            <a:r>
              <a:rPr lang="hu-HU" sz="2000" dirty="0"/>
              <a:t>	</a:t>
            </a:r>
            <a:r>
              <a:rPr lang="hu-HU" sz="2000" dirty="0" smtClean="0"/>
              <a:t>3.4.8.3. Az izomtónus szabályozása: 112-113. o.</a:t>
            </a:r>
          </a:p>
          <a:p>
            <a:pPr lvl="1"/>
            <a:endParaRPr lang="hu-HU" sz="2000" dirty="0"/>
          </a:p>
          <a:p>
            <a:pPr lvl="1"/>
            <a:r>
              <a:rPr lang="hu-HU" sz="2000" dirty="0" smtClean="0"/>
              <a:t>Szirmai Imre: Neurológia</a:t>
            </a:r>
          </a:p>
          <a:p>
            <a:pPr lvl="1"/>
            <a:r>
              <a:rPr lang="hu-HU" sz="2000" dirty="0"/>
              <a:t>	</a:t>
            </a:r>
            <a:r>
              <a:rPr lang="hu-HU" sz="2000" dirty="0">
                <a:hlinkClick r:id="rId2"/>
              </a:rPr>
              <a:t>III. fejezet. A </a:t>
            </a:r>
            <a:r>
              <a:rPr lang="hu-HU" sz="2000" dirty="0" smtClean="0">
                <a:hlinkClick r:id="rId2"/>
              </a:rPr>
              <a:t>mozgatórendszer</a:t>
            </a:r>
            <a:endParaRPr lang="hu-HU" sz="2000" dirty="0" smtClean="0"/>
          </a:p>
          <a:p>
            <a:pPr lvl="1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8376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856197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Összefoglalás, kérdések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0" y="1451386"/>
            <a:ext cx="8964929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Motoros rendszerek funkciói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Motoros  rendszerek kiindulási helyei, központjai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Piramispálya kereszteződése, gerincvelői elhelyezkedése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Motoros rendszerek végződései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Motoros rendszerek pályái, funkciói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Extrapiramidális</a:t>
            </a:r>
            <a:r>
              <a:rPr lang="hu-HU" sz="2000" dirty="0" smtClean="0"/>
              <a:t> rendszer ellenőrző rendszerei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Központi idegrendszer állomásainak mozgató funkciói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smtClean="0"/>
              <a:t>Testtartás szabályozása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Izomtónus szabályozása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Izom </a:t>
            </a:r>
            <a:r>
              <a:rPr lang="hu-HU" sz="2000" dirty="0" err="1" smtClean="0"/>
              <a:t>hypotrophia</a:t>
            </a:r>
            <a:r>
              <a:rPr lang="hu-HU" sz="2000" dirty="0" smtClean="0"/>
              <a:t>, </a:t>
            </a:r>
            <a:r>
              <a:rPr lang="hu-HU" sz="2000" dirty="0" err="1" smtClean="0"/>
              <a:t>atrophia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Bénulások fokozatai, eloszlása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9629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874639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6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50462"/>
            <a:ext cx="5532851" cy="5074833"/>
          </a:xfrm>
          <a:prstGeom prst="rect">
            <a:avLst/>
          </a:prstGeo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1475656" y="116633"/>
            <a:ext cx="6252931" cy="72008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9472" y="97287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Kérgi kiindulási területek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7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25062"/>
            <a:ext cx="5019260" cy="5116122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1475656" y="116633"/>
            <a:ext cx="6252931" cy="72008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9472" y="97287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Primer motoros kéreg </a:t>
            </a:r>
            <a:r>
              <a:rPr lang="hu-HU" dirty="0" err="1" smtClean="0"/>
              <a:t>szomatotópiája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07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3664518" y="1881755"/>
            <a:ext cx="224701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Pályák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7" name="Szöveg helye 3"/>
          <p:cNvSpPr txBox="1">
            <a:spLocks/>
          </p:cNvSpPr>
          <p:nvPr/>
        </p:nvSpPr>
        <p:spPr>
          <a:xfrm>
            <a:off x="-155966" y="2333015"/>
            <a:ext cx="4625626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>
                <a:sym typeface="Wingdings"/>
              </a:rPr>
              <a:t>Tractus</a:t>
            </a:r>
            <a:r>
              <a:rPr lang="hu-HU" sz="1800" dirty="0">
                <a:sym typeface="Wingdings"/>
              </a:rPr>
              <a:t> </a:t>
            </a:r>
            <a:r>
              <a:rPr lang="hu-HU" sz="1800" dirty="0" err="1">
                <a:sym typeface="Wingdings"/>
              </a:rPr>
              <a:t>corticospinalis</a:t>
            </a:r>
            <a:endParaRPr lang="hu-HU" sz="1800" dirty="0">
              <a:sym typeface="Wingdings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1800" dirty="0" err="1">
                <a:sym typeface="Wingdings"/>
              </a:rPr>
              <a:t>Anterior</a:t>
            </a:r>
            <a:r>
              <a:rPr lang="hu-HU" sz="1800" dirty="0">
                <a:sym typeface="Wingdings"/>
              </a:rPr>
              <a:t> </a:t>
            </a:r>
            <a:r>
              <a:rPr lang="hu-HU" sz="1800" dirty="0" smtClean="0">
                <a:sym typeface="Wingdings"/>
              </a:rPr>
              <a:t>(keresztezetlen)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1800" dirty="0" err="1" smtClean="0">
                <a:sym typeface="Wingdings"/>
              </a:rPr>
              <a:t>Lateralis</a:t>
            </a:r>
            <a:r>
              <a:rPr lang="hu-HU" sz="1800" dirty="0" smtClean="0">
                <a:sym typeface="Wingdings"/>
              </a:rPr>
              <a:t> (keresztezett)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>
                <a:sym typeface="Wingdings"/>
              </a:rPr>
              <a:t>Tractus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corticonuclearis</a:t>
            </a:r>
            <a:endParaRPr lang="hu-HU" sz="1800" dirty="0" smtClean="0">
              <a:sym typeface="Wingdings"/>
            </a:endParaRPr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9" name="Szöveg helye 3"/>
          <p:cNvSpPr txBox="1">
            <a:spLocks/>
          </p:cNvSpPr>
          <p:nvPr/>
        </p:nvSpPr>
        <p:spPr>
          <a:xfrm>
            <a:off x="4469660" y="2333015"/>
            <a:ext cx="4625626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/>
              <a:t>Tractus</a:t>
            </a:r>
            <a:r>
              <a:rPr lang="hu-HU" sz="1800" dirty="0"/>
              <a:t> </a:t>
            </a:r>
            <a:r>
              <a:rPr lang="hu-HU" sz="1800" dirty="0" err="1"/>
              <a:t>tectospinalis</a:t>
            </a:r>
            <a:endParaRPr lang="hu-HU" sz="1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/>
              <a:t>Tractus</a:t>
            </a:r>
            <a:r>
              <a:rPr lang="hu-HU" sz="1800" dirty="0"/>
              <a:t> </a:t>
            </a:r>
            <a:r>
              <a:rPr lang="hu-HU" sz="1800" dirty="0" err="1"/>
              <a:t>rubrospinalis</a:t>
            </a:r>
            <a:endParaRPr lang="hu-HU" sz="1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Tractus</a:t>
            </a:r>
            <a:r>
              <a:rPr lang="hu-HU" sz="1800" dirty="0" smtClean="0"/>
              <a:t> </a:t>
            </a:r>
            <a:r>
              <a:rPr lang="hu-HU" sz="1800" dirty="0" err="1" smtClean="0"/>
              <a:t>vestibulospinalis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Tractus</a:t>
            </a:r>
            <a:r>
              <a:rPr lang="hu-HU" sz="1800" dirty="0" smtClean="0"/>
              <a:t> </a:t>
            </a:r>
            <a:r>
              <a:rPr lang="hu-HU" sz="1800" dirty="0" err="1" smtClean="0"/>
              <a:t>reticulospinalis</a:t>
            </a:r>
            <a:r>
              <a:rPr lang="hu-HU" sz="1800" dirty="0" smtClean="0"/>
              <a:t> lat. &amp; </a:t>
            </a:r>
            <a:r>
              <a:rPr lang="hu-HU" sz="1800" dirty="0" err="1" smtClean="0"/>
              <a:t>med</a:t>
            </a:r>
            <a:r>
              <a:rPr lang="hu-HU" sz="18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Fasciculus</a:t>
            </a:r>
            <a:r>
              <a:rPr lang="hu-HU" sz="1800" dirty="0" smtClean="0"/>
              <a:t> </a:t>
            </a:r>
            <a:r>
              <a:rPr lang="hu-HU" sz="1800" dirty="0" err="1" smtClean="0"/>
              <a:t>longitudinalis</a:t>
            </a:r>
            <a:r>
              <a:rPr lang="hu-HU" sz="1800" dirty="0" smtClean="0"/>
              <a:t> </a:t>
            </a:r>
            <a:r>
              <a:rPr lang="hu-HU" sz="1800" dirty="0" err="1" smtClean="0"/>
              <a:t>medialis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/>
              <a:t>(</a:t>
            </a:r>
            <a:r>
              <a:rPr lang="hu-HU" sz="1800" dirty="0" err="1" smtClean="0"/>
              <a:t>Tractus</a:t>
            </a:r>
            <a:r>
              <a:rPr lang="hu-HU" sz="1800" dirty="0" smtClean="0"/>
              <a:t> </a:t>
            </a:r>
            <a:r>
              <a:rPr lang="hu-HU" sz="1800" dirty="0" err="1" smtClean="0"/>
              <a:t>olivospinalis</a:t>
            </a:r>
            <a:r>
              <a:rPr lang="hu-HU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13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2697</Words>
  <Application>Microsoft Office PowerPoint</Application>
  <PresentationFormat>Diavetítés a képernyőre (4:3 oldalarány)</PresentationFormat>
  <Paragraphs>537</Paragraphs>
  <Slides>67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67</vt:i4>
      </vt:variant>
    </vt:vector>
  </HeadingPairs>
  <TitlesOfParts>
    <vt:vector size="68" baseType="lpstr">
      <vt:lpstr>Office-téma</vt:lpstr>
      <vt:lpstr>Mozgástanulás és szabályozás</vt:lpstr>
      <vt:lpstr>Motoros rendszerek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Kopper</cp:lastModifiedBy>
  <cp:revision>193</cp:revision>
  <dcterms:created xsi:type="dcterms:W3CDTF">2015-08-18T11:06:56Z</dcterms:created>
  <dcterms:modified xsi:type="dcterms:W3CDTF">2017-09-21T10:06:03Z</dcterms:modified>
</cp:coreProperties>
</file>