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80.jpg" ContentType="image/jpeg"/>
  <Override PartName="/ppt/media/image81.jpg" ContentType="image/jpeg"/>
  <Override PartName="/ppt/media/image8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70"/>
  </p:notesMasterIdLst>
  <p:sldIdLst>
    <p:sldId id="799" r:id="rId3"/>
    <p:sldId id="257" r:id="rId4"/>
    <p:sldId id="258" r:id="rId5"/>
    <p:sldId id="565" r:id="rId6"/>
    <p:sldId id="566" r:id="rId7"/>
    <p:sldId id="564" r:id="rId8"/>
    <p:sldId id="259" r:id="rId9"/>
    <p:sldId id="260" r:id="rId10"/>
    <p:sldId id="261" r:id="rId11"/>
    <p:sldId id="262" r:id="rId12"/>
    <p:sldId id="266" r:id="rId13"/>
    <p:sldId id="573" r:id="rId14"/>
    <p:sldId id="574" r:id="rId15"/>
    <p:sldId id="592" r:id="rId16"/>
    <p:sldId id="593" r:id="rId17"/>
    <p:sldId id="264" r:id="rId18"/>
    <p:sldId id="568" r:id="rId19"/>
    <p:sldId id="578" r:id="rId20"/>
    <p:sldId id="270" r:id="rId21"/>
    <p:sldId id="580" r:id="rId22"/>
    <p:sldId id="581" r:id="rId23"/>
    <p:sldId id="595" r:id="rId24"/>
    <p:sldId id="596" r:id="rId25"/>
    <p:sldId id="597" r:id="rId26"/>
    <p:sldId id="598" r:id="rId27"/>
    <p:sldId id="599" r:id="rId28"/>
    <p:sldId id="600" r:id="rId29"/>
    <p:sldId id="380" r:id="rId30"/>
    <p:sldId id="381" r:id="rId31"/>
    <p:sldId id="382" r:id="rId32"/>
    <p:sldId id="615" r:id="rId33"/>
    <p:sldId id="616" r:id="rId34"/>
    <p:sldId id="601" r:id="rId35"/>
    <p:sldId id="618" r:id="rId36"/>
    <p:sldId id="617" r:id="rId37"/>
    <p:sldId id="619" r:id="rId38"/>
    <p:sldId id="604" r:id="rId39"/>
    <p:sldId id="605" r:id="rId40"/>
    <p:sldId id="613" r:id="rId41"/>
    <p:sldId id="609" r:id="rId42"/>
    <p:sldId id="611" r:id="rId43"/>
    <p:sldId id="612" r:id="rId44"/>
    <p:sldId id="614" r:id="rId45"/>
    <p:sldId id="274" r:id="rId46"/>
    <p:sldId id="680" r:id="rId47"/>
    <p:sldId id="681" r:id="rId48"/>
    <p:sldId id="682" r:id="rId49"/>
    <p:sldId id="684" r:id="rId50"/>
    <p:sldId id="685" r:id="rId51"/>
    <p:sldId id="687" r:id="rId52"/>
    <p:sldId id="688" r:id="rId53"/>
    <p:sldId id="690" r:id="rId54"/>
    <p:sldId id="691" r:id="rId55"/>
    <p:sldId id="692" r:id="rId56"/>
    <p:sldId id="693" r:id="rId57"/>
    <p:sldId id="694" r:id="rId58"/>
    <p:sldId id="695" r:id="rId59"/>
    <p:sldId id="696" r:id="rId60"/>
    <p:sldId id="697" r:id="rId61"/>
    <p:sldId id="703" r:id="rId62"/>
    <p:sldId id="704" r:id="rId63"/>
    <p:sldId id="700" r:id="rId64"/>
    <p:sldId id="701" r:id="rId65"/>
    <p:sldId id="702" r:id="rId66"/>
    <p:sldId id="341" r:id="rId67"/>
    <p:sldId id="796" r:id="rId68"/>
    <p:sldId id="267" r:id="rId69"/>
    <p:sldId id="666" r:id="rId70"/>
    <p:sldId id="667" r:id="rId71"/>
    <p:sldId id="668" r:id="rId72"/>
    <p:sldId id="669" r:id="rId73"/>
    <p:sldId id="670" r:id="rId74"/>
    <p:sldId id="671" r:id="rId75"/>
    <p:sldId id="672" r:id="rId76"/>
    <p:sldId id="673" r:id="rId77"/>
    <p:sldId id="674" r:id="rId78"/>
    <p:sldId id="675" r:id="rId79"/>
    <p:sldId id="676" r:id="rId80"/>
    <p:sldId id="677" r:id="rId81"/>
    <p:sldId id="331" r:id="rId82"/>
    <p:sldId id="756" r:id="rId83"/>
    <p:sldId id="757" r:id="rId84"/>
    <p:sldId id="790" r:id="rId85"/>
    <p:sldId id="792" r:id="rId86"/>
    <p:sldId id="758" r:id="rId87"/>
    <p:sldId id="759" r:id="rId88"/>
    <p:sldId id="760" r:id="rId89"/>
    <p:sldId id="761" r:id="rId90"/>
    <p:sldId id="772" r:id="rId91"/>
    <p:sldId id="773" r:id="rId92"/>
    <p:sldId id="774" r:id="rId93"/>
    <p:sldId id="775" r:id="rId94"/>
    <p:sldId id="776" r:id="rId95"/>
    <p:sldId id="779" r:id="rId96"/>
    <p:sldId id="780" r:id="rId97"/>
    <p:sldId id="781" r:id="rId98"/>
    <p:sldId id="782" r:id="rId99"/>
    <p:sldId id="783" r:id="rId100"/>
    <p:sldId id="784" r:id="rId101"/>
    <p:sldId id="785" r:id="rId102"/>
    <p:sldId id="786" r:id="rId103"/>
    <p:sldId id="787" r:id="rId104"/>
    <p:sldId id="788" r:id="rId105"/>
    <p:sldId id="789" r:id="rId106"/>
    <p:sldId id="797" r:id="rId107"/>
    <p:sldId id="734" r:id="rId108"/>
    <p:sldId id="735" r:id="rId109"/>
    <p:sldId id="737" r:id="rId110"/>
    <p:sldId id="736" r:id="rId111"/>
    <p:sldId id="738" r:id="rId112"/>
    <p:sldId id="740" r:id="rId113"/>
    <p:sldId id="739" r:id="rId114"/>
    <p:sldId id="742" r:id="rId115"/>
    <p:sldId id="743" r:id="rId116"/>
    <p:sldId id="744" r:id="rId117"/>
    <p:sldId id="741" r:id="rId118"/>
    <p:sldId id="745" r:id="rId119"/>
    <p:sldId id="752" r:id="rId120"/>
    <p:sldId id="746" r:id="rId121"/>
    <p:sldId id="747" r:id="rId122"/>
    <p:sldId id="748" r:id="rId123"/>
    <p:sldId id="749" r:id="rId124"/>
    <p:sldId id="750" r:id="rId125"/>
    <p:sldId id="753" r:id="rId126"/>
    <p:sldId id="754" r:id="rId127"/>
    <p:sldId id="751" r:id="rId128"/>
    <p:sldId id="755" r:id="rId129"/>
    <p:sldId id="410" r:id="rId130"/>
    <p:sldId id="411" r:id="rId131"/>
    <p:sldId id="412" r:id="rId132"/>
    <p:sldId id="413" r:id="rId133"/>
    <p:sldId id="414" r:id="rId134"/>
    <p:sldId id="415" r:id="rId135"/>
    <p:sldId id="416" r:id="rId136"/>
    <p:sldId id="417" r:id="rId137"/>
    <p:sldId id="418" r:id="rId138"/>
    <p:sldId id="419" r:id="rId139"/>
    <p:sldId id="420" r:id="rId140"/>
    <p:sldId id="421" r:id="rId141"/>
    <p:sldId id="422" r:id="rId142"/>
    <p:sldId id="423" r:id="rId143"/>
    <p:sldId id="424" r:id="rId144"/>
    <p:sldId id="425" r:id="rId145"/>
    <p:sldId id="426" r:id="rId146"/>
    <p:sldId id="427" r:id="rId147"/>
    <p:sldId id="428" r:id="rId148"/>
    <p:sldId id="429" r:id="rId149"/>
    <p:sldId id="430" r:id="rId150"/>
    <p:sldId id="431" r:id="rId151"/>
    <p:sldId id="432" r:id="rId152"/>
    <p:sldId id="433" r:id="rId153"/>
    <p:sldId id="434" r:id="rId154"/>
    <p:sldId id="435" r:id="rId155"/>
    <p:sldId id="436" r:id="rId156"/>
    <p:sldId id="437" r:id="rId157"/>
    <p:sldId id="767" r:id="rId158"/>
    <p:sldId id="768" r:id="rId159"/>
    <p:sldId id="769" r:id="rId160"/>
    <p:sldId id="441" r:id="rId161"/>
    <p:sldId id="442" r:id="rId162"/>
    <p:sldId id="443" r:id="rId163"/>
    <p:sldId id="444" r:id="rId164"/>
    <p:sldId id="798" r:id="rId165"/>
    <p:sldId id="793" r:id="rId166"/>
    <p:sldId id="794" r:id="rId167"/>
    <p:sldId id="795" r:id="rId168"/>
    <p:sldId id="770" r:id="rId16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ck Ádám" initials="BÁ" lastIdx="7" clrIdx="0"/>
  <p:cmAuthor id="1" name="Tóth Kata" initials="TK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slide" Target="slides/slide136.xml"/><Relationship Id="rId159" Type="http://schemas.openxmlformats.org/officeDocument/2006/relationships/slide" Target="slides/slide157.xml"/><Relationship Id="rId170" Type="http://schemas.openxmlformats.org/officeDocument/2006/relationships/notesMaster" Target="notesMasters/notesMaster1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53" Type="http://schemas.openxmlformats.org/officeDocument/2006/relationships/slide" Target="slides/slide51.xml"/><Relationship Id="rId74" Type="http://schemas.openxmlformats.org/officeDocument/2006/relationships/slide" Target="slides/slide72.xml"/><Relationship Id="rId128" Type="http://schemas.openxmlformats.org/officeDocument/2006/relationships/slide" Target="slides/slide126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5" Type="http://schemas.openxmlformats.org/officeDocument/2006/relationships/slide" Target="slides/slide93.xml"/><Relationship Id="rId160" Type="http://schemas.openxmlformats.org/officeDocument/2006/relationships/slide" Target="slides/slide158.xml"/><Relationship Id="rId22" Type="http://schemas.openxmlformats.org/officeDocument/2006/relationships/slide" Target="slides/slide20.xml"/><Relationship Id="rId43" Type="http://schemas.openxmlformats.org/officeDocument/2006/relationships/slide" Target="slides/slide41.xml"/><Relationship Id="rId64" Type="http://schemas.openxmlformats.org/officeDocument/2006/relationships/slide" Target="slides/slide62.xml"/><Relationship Id="rId118" Type="http://schemas.openxmlformats.org/officeDocument/2006/relationships/slide" Target="slides/slide116.xml"/><Relationship Id="rId139" Type="http://schemas.openxmlformats.org/officeDocument/2006/relationships/slide" Target="slides/slide137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71" Type="http://schemas.openxmlformats.org/officeDocument/2006/relationships/commentAuthors" Target="commentAuthors.xml"/><Relationship Id="rId12" Type="http://schemas.openxmlformats.org/officeDocument/2006/relationships/slide" Target="slides/slide10.xml"/><Relationship Id="rId33" Type="http://schemas.openxmlformats.org/officeDocument/2006/relationships/slide" Target="slides/slide31.xml"/><Relationship Id="rId108" Type="http://schemas.openxmlformats.org/officeDocument/2006/relationships/slide" Target="slides/slide106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5" Type="http://schemas.openxmlformats.org/officeDocument/2006/relationships/slide" Target="slides/slide73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61" Type="http://schemas.openxmlformats.org/officeDocument/2006/relationships/slide" Target="slides/slide15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51" Type="http://schemas.openxmlformats.org/officeDocument/2006/relationships/slide" Target="slides/slide149.xml"/><Relationship Id="rId156" Type="http://schemas.openxmlformats.org/officeDocument/2006/relationships/slide" Target="slides/slide154.xml"/><Relationship Id="rId172" Type="http://schemas.openxmlformats.org/officeDocument/2006/relationships/presProps" Target="presProps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slide" Target="slides/slide144.xml"/><Relationship Id="rId167" Type="http://schemas.openxmlformats.org/officeDocument/2006/relationships/slide" Target="slides/slide165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162" Type="http://schemas.openxmlformats.org/officeDocument/2006/relationships/slide" Target="slides/slide16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157" Type="http://schemas.openxmlformats.org/officeDocument/2006/relationships/slide" Target="slides/slide15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slide" Target="slides/slide150.xml"/><Relationship Id="rId173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168" Type="http://schemas.openxmlformats.org/officeDocument/2006/relationships/slide" Target="slides/slide16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163" Type="http://schemas.openxmlformats.org/officeDocument/2006/relationships/slide" Target="slides/slide161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slide" Target="slides/slide15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slide" Target="slides/slide151.xml"/><Relationship Id="rId174" Type="http://schemas.openxmlformats.org/officeDocument/2006/relationships/theme" Target="theme/theme1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64" Type="http://schemas.openxmlformats.org/officeDocument/2006/relationships/slide" Target="slides/slide162.xml"/><Relationship Id="rId169" Type="http://schemas.openxmlformats.org/officeDocument/2006/relationships/slide" Target="slides/slide16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54" Type="http://schemas.openxmlformats.org/officeDocument/2006/relationships/slide" Target="slides/slide152.xml"/><Relationship Id="rId175" Type="http://schemas.openxmlformats.org/officeDocument/2006/relationships/tableStyles" Target="tableStyles.xml"/><Relationship Id="rId16" Type="http://schemas.openxmlformats.org/officeDocument/2006/relationships/slide" Target="slides/slide14.xml"/><Relationship Id="rId37" Type="http://schemas.openxmlformats.org/officeDocument/2006/relationships/slide" Target="slides/slide35.xml"/><Relationship Id="rId58" Type="http://schemas.openxmlformats.org/officeDocument/2006/relationships/slide" Target="slides/slide56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44" Type="http://schemas.openxmlformats.org/officeDocument/2006/relationships/slide" Target="slides/slide142.xml"/><Relationship Id="rId90" Type="http://schemas.openxmlformats.org/officeDocument/2006/relationships/slide" Target="slides/slide88.xml"/><Relationship Id="rId165" Type="http://schemas.openxmlformats.org/officeDocument/2006/relationships/slide" Target="slides/slide163.xml"/><Relationship Id="rId27" Type="http://schemas.openxmlformats.org/officeDocument/2006/relationships/slide" Target="slides/slide25.xml"/><Relationship Id="rId48" Type="http://schemas.openxmlformats.org/officeDocument/2006/relationships/slide" Target="slides/slide46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34" Type="http://schemas.openxmlformats.org/officeDocument/2006/relationships/slide" Target="slides/slide132.xml"/><Relationship Id="rId80" Type="http://schemas.openxmlformats.org/officeDocument/2006/relationships/slide" Target="slides/slide78.xml"/><Relationship Id="rId155" Type="http://schemas.openxmlformats.org/officeDocument/2006/relationships/slide" Target="slides/slide153.xml"/><Relationship Id="rId17" Type="http://schemas.openxmlformats.org/officeDocument/2006/relationships/slide" Target="slides/slide15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24" Type="http://schemas.openxmlformats.org/officeDocument/2006/relationships/slide" Target="slides/slide122.xml"/><Relationship Id="rId70" Type="http://schemas.openxmlformats.org/officeDocument/2006/relationships/slide" Target="slides/slide68.xml"/><Relationship Id="rId91" Type="http://schemas.openxmlformats.org/officeDocument/2006/relationships/slide" Target="slides/slide89.xml"/><Relationship Id="rId145" Type="http://schemas.openxmlformats.org/officeDocument/2006/relationships/slide" Target="slides/slide143.xml"/><Relationship Id="rId166" Type="http://schemas.openxmlformats.org/officeDocument/2006/relationships/slide" Target="slides/slide16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Munkaf&#252;zet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Munka1!$A$1:$A$12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</c:numCache>
            </c:numRef>
          </c:xVal>
          <c:yVal>
            <c:numRef>
              <c:f>Munka1!$B$1:$B$12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976256"/>
        <c:axId val="34976832"/>
      </c:scatterChart>
      <c:valAx>
        <c:axId val="34976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976832"/>
        <c:crosses val="autoZero"/>
        <c:crossBetween val="midCat"/>
        <c:majorUnit val="1"/>
      </c:valAx>
      <c:valAx>
        <c:axId val="349768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497625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0.03958</cdr:x>
      <cdr:y>0.69097</cdr:y>
    </cdr:from>
    <cdr:to>
      <cdr:x>0.26458</cdr:x>
      <cdr:y>0.76042</cdr:y>
    </cdr:to>
    <cdr:sp macro="" textlink="">
      <cdr:nvSpPr>
        <cdr:cNvPr id="2" name="Téglalap 1"/>
        <cdr:cNvSpPr/>
      </cdr:nvSpPr>
      <cdr:spPr>
        <a:xfrm xmlns:a="http://schemas.openxmlformats.org/drawingml/2006/main">
          <a:off x="180975" y="1895475"/>
          <a:ext cx="1028700" cy="19050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0.10625</cdr:x>
      <cdr:y>0.52778</cdr:y>
    </cdr:from>
    <cdr:to>
      <cdr:x>0.34792</cdr:x>
      <cdr:y>0.61111</cdr:y>
    </cdr:to>
    <cdr:sp macro="" textlink="">
      <cdr:nvSpPr>
        <cdr:cNvPr id="3" name="Téglalap 2"/>
        <cdr:cNvSpPr/>
      </cdr:nvSpPr>
      <cdr:spPr>
        <a:xfrm xmlns:a="http://schemas.openxmlformats.org/drawingml/2006/main">
          <a:off x="485775" y="1447799"/>
          <a:ext cx="1104900" cy="22860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0.2</cdr:x>
      <cdr:y>0.36806</cdr:y>
    </cdr:from>
    <cdr:to>
      <cdr:x>0.5636</cdr:x>
      <cdr:y>0.44503</cdr:y>
    </cdr:to>
    <cdr:sp macro="" textlink="">
      <cdr:nvSpPr>
        <cdr:cNvPr id="4" name="Téglalap 3"/>
        <cdr:cNvSpPr/>
      </cdr:nvSpPr>
      <cdr:spPr>
        <a:xfrm xmlns:a="http://schemas.openxmlformats.org/drawingml/2006/main">
          <a:off x="1047666" y="1193916"/>
          <a:ext cx="1904662" cy="24969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5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0.5636</cdr:x>
      <cdr:y>0.21528</cdr:y>
    </cdr:from>
    <cdr:to>
      <cdr:x>0.86042</cdr:x>
      <cdr:y>0.28964</cdr:y>
    </cdr:to>
    <cdr:sp macro="" textlink="">
      <cdr:nvSpPr>
        <cdr:cNvPr id="5" name="Téglalap 4"/>
        <cdr:cNvSpPr/>
      </cdr:nvSpPr>
      <cdr:spPr>
        <a:xfrm xmlns:a="http://schemas.openxmlformats.org/drawingml/2006/main">
          <a:off x="2952328" y="698326"/>
          <a:ext cx="1554834" cy="24122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0.35625</cdr:x>
      <cdr:y>0.6875</cdr:y>
    </cdr:from>
    <cdr:to>
      <cdr:x>0.725</cdr:x>
      <cdr:y>0.77431</cdr:y>
    </cdr:to>
    <cdr:sp macro="" textlink="">
      <cdr:nvSpPr>
        <cdr:cNvPr id="6" name="Szövegdoboz 5"/>
        <cdr:cNvSpPr txBox="1"/>
      </cdr:nvSpPr>
      <cdr:spPr>
        <a:xfrm xmlns:a="http://schemas.openxmlformats.org/drawingml/2006/main">
          <a:off x="1628775" y="1885950"/>
          <a:ext cx="1685925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hu-HU" sz="1400" b="1" i="1"/>
            <a:t>Járás: 0-3,0 m/s</a:t>
          </a:r>
        </a:p>
      </cdr:txBody>
    </cdr:sp>
  </cdr:relSizeAnchor>
  <cdr:relSizeAnchor xmlns:cdr="http://schemas.openxmlformats.org/drawingml/2006/chartDrawing">
    <cdr:from>
      <cdr:x>0.37083</cdr:x>
      <cdr:y>0.52778</cdr:y>
    </cdr:from>
    <cdr:to>
      <cdr:x>0.92917</cdr:x>
      <cdr:y>0.61458</cdr:y>
    </cdr:to>
    <cdr:sp macro="" textlink="">
      <cdr:nvSpPr>
        <cdr:cNvPr id="7" name="Szövegdoboz 1"/>
        <cdr:cNvSpPr txBox="1"/>
      </cdr:nvSpPr>
      <cdr:spPr>
        <a:xfrm xmlns:a="http://schemas.openxmlformats.org/drawingml/2006/main">
          <a:off x="1695450" y="1447800"/>
          <a:ext cx="255270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400" b="1" i="1"/>
            <a:t>Verseny</a:t>
          </a:r>
          <a:r>
            <a:rPr lang="hu-HU" sz="1400" b="1" i="1" baseline="0"/>
            <a:t> gyaloglás</a:t>
          </a:r>
          <a:r>
            <a:rPr lang="hu-HU" sz="1400" b="1" i="1"/>
            <a:t>: 1,0-4,2 m/s</a:t>
          </a:r>
        </a:p>
      </cdr:txBody>
    </cdr:sp>
  </cdr:relSizeAnchor>
  <cdr:relSizeAnchor xmlns:cdr="http://schemas.openxmlformats.org/drawingml/2006/chartDrawing">
    <cdr:from>
      <cdr:x>0.55</cdr:x>
      <cdr:y>0.36111</cdr:y>
    </cdr:from>
    <cdr:to>
      <cdr:x>0.99792</cdr:x>
      <cdr:y>0.44792</cdr:y>
    </cdr:to>
    <cdr:sp macro="" textlink="">
      <cdr:nvSpPr>
        <cdr:cNvPr id="8" name="Szövegdoboz 1"/>
        <cdr:cNvSpPr txBox="1"/>
      </cdr:nvSpPr>
      <cdr:spPr>
        <a:xfrm xmlns:a="http://schemas.openxmlformats.org/drawingml/2006/main">
          <a:off x="2514600" y="990600"/>
          <a:ext cx="2047875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400" b="1" i="1" dirty="0"/>
            <a:t>Lassú</a:t>
          </a:r>
          <a:r>
            <a:rPr lang="hu-HU" sz="1400" b="1" i="1" baseline="0" dirty="0"/>
            <a:t> futás</a:t>
          </a:r>
          <a:r>
            <a:rPr lang="hu-HU" sz="1400" b="1" i="1" dirty="0"/>
            <a:t>: 3,0-7,0 m/s</a:t>
          </a:r>
        </a:p>
      </cdr:txBody>
    </cdr:sp>
  </cdr:relSizeAnchor>
  <cdr:relSizeAnchor xmlns:cdr="http://schemas.openxmlformats.org/drawingml/2006/chartDrawing">
    <cdr:from>
      <cdr:x>0</cdr:x>
      <cdr:y>0.20139</cdr:y>
    </cdr:from>
    <cdr:to>
      <cdr:x>0.49792</cdr:x>
      <cdr:y>0.29</cdr:y>
    </cdr:to>
    <cdr:sp macro="" textlink="">
      <cdr:nvSpPr>
        <cdr:cNvPr id="9" name="Szövegdoboz 1"/>
        <cdr:cNvSpPr txBox="1"/>
      </cdr:nvSpPr>
      <cdr:spPr>
        <a:xfrm xmlns:a="http://schemas.openxmlformats.org/drawingml/2006/main">
          <a:off x="0" y="552452"/>
          <a:ext cx="2276491" cy="2430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400" b="1" i="1" dirty="0"/>
            <a:t>Vágta</a:t>
          </a:r>
          <a:r>
            <a:rPr lang="hu-HU" sz="1400" b="1" i="1" baseline="0" dirty="0"/>
            <a:t>futás</a:t>
          </a:r>
          <a:r>
            <a:rPr lang="hu-HU" sz="1400" b="1" i="1" dirty="0"/>
            <a:t>: </a:t>
          </a:r>
          <a:r>
            <a:rPr lang="hu-HU" sz="1400" b="1" i="1" dirty="0" smtClean="0"/>
            <a:t>7,0-11,5 </a:t>
          </a:r>
          <a:r>
            <a:rPr lang="hu-HU" sz="1400" b="1" i="1" dirty="0"/>
            <a:t>m/s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76B12-A4E2-490E-AC34-6840683A2D14}" type="datetimeFigureOut">
              <a:rPr lang="hu-HU" smtClean="0"/>
              <a:t>2017.09.21.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D0030-775B-433E-B49A-264597912D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7539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D0030-775B-433E-B49A-264597912D39}" type="slidenum">
              <a:rPr lang="hu-HU" smtClean="0"/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407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119812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911B288-7D68-4BF2-BF0E-1065220CA3B7}" type="slidenum">
              <a:rPr lang="hu-HU" smtClean="0"/>
              <a:pPr eaLnBrk="1" hangingPunct="1"/>
              <a:t>91</a:t>
            </a:fld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441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761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441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00016-EC89-4CE8-BAAC-3EDA6EBBB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10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5763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5814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872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14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21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94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071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207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14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639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4169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0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190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19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6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03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166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014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7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17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16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96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4751B-12F5-43F2-8FA0-BC0689434EA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2017.09.21.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C3BE0-BEFC-44EC-8F6C-C51AD0952C9C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63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72.w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hyperlink" Target="http://www.posetech.com/library/images/msse/fig2.gi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hyperlink" Target="https://www.youtube.com/watch?v=J-tzWST-7LY" TargetMode="Externa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lHZWO17W70" TargetMode="Externa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6SoS5wS_vM" TargetMode="Externa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PiLLplofYw" TargetMode="Externa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BWyOTcJ-Lk" TargetMode="Externa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s://www.youtube.com/watch?v=9ZlBUglE6Hc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s://www.youtube.com/watch?v=rLyEZubc4tk" TargetMode="Externa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_HsgM_00q_c" TargetMode="Externa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BCWkP979w7k?t=39" TargetMode="Externa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UPQp5oxXj8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ywKyGa_LQNw" TargetMode="Externa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hyperlink" Target="https://www.youtube.com/watch?v=3UpzsEY8FV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tqWxBUd94I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hyperlink" Target="https://www.youtube.com/watch?v=MwPmRwv1fq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s://www.youtube.com/watch?v=muh-Fzmaq6M" TargetMode="Externa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s://www.youtube.com/watch?v=kAiIfulpYzU" TargetMode="Externa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7ngF1DFgBs?t=40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MslYPjd22E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s://www.youtube.com/watch?v=xdMX3_q5NKk" TargetMode="Externa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s://youtu.be/o3QrO6-hvFY?t=1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audio" Target="../media/audio5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7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1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1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7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75856" y="2924944"/>
            <a:ext cx="5760640" cy="1008113"/>
          </a:xfrm>
        </p:spPr>
        <p:txBody>
          <a:bodyPr>
            <a:noAutofit/>
          </a:bodyPr>
          <a:lstStyle/>
          <a:p>
            <a:pPr algn="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Mozgástanulás és szabályozás</a:t>
            </a:r>
            <a:endParaRPr lang="hu-HU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491880" y="4149080"/>
            <a:ext cx="5248672" cy="720080"/>
          </a:xfrm>
        </p:spPr>
        <p:txBody>
          <a:bodyPr>
            <a:normAutofit/>
          </a:bodyPr>
          <a:lstStyle/>
          <a:p>
            <a:pPr algn="r"/>
            <a:r>
              <a:rPr lang="hu-HU" sz="18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Dr</a:t>
            </a:r>
            <a:r>
              <a:rPr lang="hu-HU" sz="18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hu-HU" sz="1800" b="1" i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Kopper</a:t>
            </a:r>
            <a:r>
              <a:rPr lang="hu-HU" sz="18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8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Bence, Tóth </a:t>
            </a:r>
            <a:r>
              <a:rPr lang="hu-HU" sz="18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Kata</a:t>
            </a:r>
            <a:endParaRPr lang="hu-HU" sz="18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41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zövegdoboz 1"/>
          <p:cNvSpPr txBox="1">
            <a:spLocks noChangeArrowheads="1"/>
          </p:cNvSpPr>
          <p:nvPr/>
        </p:nvSpPr>
        <p:spPr bwMode="auto">
          <a:xfrm>
            <a:off x="251520" y="1412776"/>
            <a:ext cx="4392488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2400" b="1" dirty="0"/>
              <a:t>Járás: </a:t>
            </a:r>
          </a:p>
          <a:p>
            <a:pPr eaLnBrk="1" hangingPunct="1">
              <a:buFont typeface="Arial" charset="0"/>
              <a:buChar char="•"/>
            </a:pPr>
            <a:r>
              <a:rPr lang="hu-HU" sz="2000" dirty="0"/>
              <a:t> egyik láb mindig a talajon van,</a:t>
            </a:r>
          </a:p>
          <a:p>
            <a:pPr eaLnBrk="1" hangingPunct="1">
              <a:buFont typeface="Arial" charset="0"/>
              <a:buChar char="•"/>
            </a:pPr>
            <a:r>
              <a:rPr lang="hu-HU" sz="2000" dirty="0"/>
              <a:t> két lábtámaszos helyzet,</a:t>
            </a:r>
          </a:p>
          <a:p>
            <a:pPr eaLnBrk="1" hangingPunct="1">
              <a:buFont typeface="Arial" charset="0"/>
              <a:buChar char="•"/>
            </a:pPr>
            <a:r>
              <a:rPr lang="hu-HU" sz="2000" dirty="0"/>
              <a:t> nincs repülési fázis,</a:t>
            </a:r>
          </a:p>
          <a:p>
            <a:pPr eaLnBrk="1" hangingPunct="1">
              <a:buFont typeface="Arial" charset="0"/>
              <a:buChar char="•"/>
            </a:pPr>
            <a:r>
              <a:rPr lang="hu-HU" sz="2000" dirty="0"/>
              <a:t> a támasz és lendítő fázis aránya: 60% - 40 % </a:t>
            </a:r>
            <a:endParaRPr lang="en-US" sz="2000" dirty="0"/>
          </a:p>
        </p:txBody>
      </p:sp>
      <p:sp>
        <p:nvSpPr>
          <p:cNvPr id="28675" name="Szövegdoboz 2"/>
          <p:cNvSpPr txBox="1">
            <a:spLocks noChangeArrowheads="1"/>
          </p:cNvSpPr>
          <p:nvPr/>
        </p:nvSpPr>
        <p:spPr bwMode="auto">
          <a:xfrm>
            <a:off x="4788025" y="1412776"/>
            <a:ext cx="4320479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2400" b="1" dirty="0"/>
              <a:t>Versenygyaloglás: </a:t>
            </a:r>
          </a:p>
          <a:p>
            <a:pPr eaLnBrk="1" hangingPunct="1">
              <a:buFont typeface="Arial" charset="0"/>
              <a:buChar char="•"/>
            </a:pPr>
            <a:r>
              <a:rPr lang="hu-HU" sz="2000" dirty="0"/>
              <a:t> egyik láb mindig a talajon van,</a:t>
            </a:r>
          </a:p>
          <a:p>
            <a:pPr eaLnBrk="1" hangingPunct="1">
              <a:buFont typeface="Arial" charset="0"/>
              <a:buChar char="•"/>
            </a:pPr>
            <a:r>
              <a:rPr lang="hu-HU" sz="2000" dirty="0"/>
              <a:t> két lábtámaszos helyzet,</a:t>
            </a:r>
          </a:p>
          <a:p>
            <a:pPr eaLnBrk="1" hangingPunct="1">
              <a:buFont typeface="Arial" charset="0"/>
              <a:buChar char="•"/>
            </a:pPr>
            <a:r>
              <a:rPr lang="hu-HU" sz="2000" dirty="0"/>
              <a:t> nincs repülési fázis,</a:t>
            </a:r>
          </a:p>
          <a:p>
            <a:pPr eaLnBrk="1" hangingPunct="1">
              <a:buFont typeface="Arial" charset="0"/>
              <a:buChar char="•"/>
            </a:pPr>
            <a:r>
              <a:rPr lang="hu-HU" sz="2000" dirty="0"/>
              <a:t> a támasz és lendítő fázis aránya: 50% - 50 % </a:t>
            </a:r>
            <a:endParaRPr lang="en-US" sz="2000" dirty="0"/>
          </a:p>
        </p:txBody>
      </p:sp>
      <p:sp>
        <p:nvSpPr>
          <p:cNvPr id="5" name="Szövegdoboz 1"/>
          <p:cNvSpPr txBox="1">
            <a:spLocks noChangeArrowheads="1"/>
          </p:cNvSpPr>
          <p:nvPr/>
        </p:nvSpPr>
        <p:spPr bwMode="auto">
          <a:xfrm>
            <a:off x="251521" y="3752999"/>
            <a:ext cx="4392488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2400" b="1" dirty="0"/>
              <a:t>Lassúfutás: </a:t>
            </a:r>
          </a:p>
          <a:p>
            <a:pPr eaLnBrk="1" hangingPunct="1">
              <a:buFont typeface="Arial" charset="0"/>
              <a:buChar char="•"/>
            </a:pPr>
            <a:r>
              <a:rPr lang="hu-HU" sz="2000" dirty="0"/>
              <a:t> támasz és repülő fázis,</a:t>
            </a:r>
          </a:p>
          <a:p>
            <a:pPr eaLnBrk="1" hangingPunct="1">
              <a:buFont typeface="Arial" charset="0"/>
              <a:buChar char="•"/>
            </a:pPr>
            <a:r>
              <a:rPr lang="hu-HU" sz="2000" dirty="0"/>
              <a:t> talajfogás általában sarokkal,</a:t>
            </a:r>
          </a:p>
          <a:p>
            <a:pPr eaLnBrk="1" hangingPunct="1">
              <a:buFont typeface="Arial" charset="0"/>
              <a:buChar char="•"/>
            </a:pPr>
            <a:r>
              <a:rPr lang="hu-HU" sz="2000" dirty="0"/>
              <a:t> átgördülés a teljes talpon</a:t>
            </a:r>
          </a:p>
          <a:p>
            <a:pPr eaLnBrk="1" hangingPunct="1">
              <a:buFont typeface="Arial" charset="0"/>
              <a:buChar char="•"/>
            </a:pPr>
            <a:r>
              <a:rPr lang="hu-HU" sz="2000" dirty="0"/>
              <a:t> a támasz és lendítő fázis aránya: 40% - 60 % </a:t>
            </a:r>
            <a:endParaRPr lang="en-US" sz="2000" dirty="0"/>
          </a:p>
        </p:txBody>
      </p:sp>
      <p:sp>
        <p:nvSpPr>
          <p:cNvPr id="6" name="Szövegdoboz 2"/>
          <p:cNvSpPr txBox="1">
            <a:spLocks noChangeArrowheads="1"/>
          </p:cNvSpPr>
          <p:nvPr/>
        </p:nvSpPr>
        <p:spPr bwMode="auto">
          <a:xfrm>
            <a:off x="4644009" y="3752999"/>
            <a:ext cx="4464495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2400" b="1" dirty="0"/>
              <a:t>Vágtafutás: </a:t>
            </a:r>
          </a:p>
          <a:p>
            <a:pPr eaLnBrk="1" hangingPunct="1">
              <a:buFont typeface="Arial" charset="0"/>
              <a:buChar char="•"/>
            </a:pPr>
            <a:r>
              <a:rPr lang="hu-HU" sz="2000" dirty="0"/>
              <a:t> támasz és repülő fázis,</a:t>
            </a:r>
          </a:p>
          <a:p>
            <a:pPr eaLnBrk="1" hangingPunct="1">
              <a:buFont typeface="Arial" charset="0"/>
              <a:buChar char="•"/>
            </a:pPr>
            <a:r>
              <a:rPr lang="hu-HU" sz="2000" dirty="0"/>
              <a:t> talajfogás a talp elülső részén</a:t>
            </a:r>
          </a:p>
          <a:p>
            <a:pPr eaLnBrk="1" hangingPunct="1">
              <a:buFont typeface="Arial" charset="0"/>
              <a:buChar char="•"/>
            </a:pPr>
            <a:r>
              <a:rPr lang="hu-HU" sz="2000" dirty="0"/>
              <a:t> a sarok nem ér a talajra,</a:t>
            </a:r>
          </a:p>
          <a:p>
            <a:pPr eaLnBrk="1" hangingPunct="1">
              <a:buFont typeface="Arial" charset="0"/>
              <a:buChar char="•"/>
            </a:pPr>
            <a:r>
              <a:rPr lang="hu-HU" sz="2000" dirty="0"/>
              <a:t> a támasz és lendítő fázis aránya: 20% - 80 % </a:t>
            </a:r>
            <a:endParaRPr lang="en-US" sz="20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188640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A különböző helyváltoztató mozgások jellemzői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90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6" name="Group 4"/>
          <p:cNvGrpSpPr>
            <a:grpSpLocks noChangeAspect="1"/>
          </p:cNvGrpSpPr>
          <p:nvPr/>
        </p:nvGrpSpPr>
        <p:grpSpPr bwMode="auto">
          <a:xfrm>
            <a:off x="900113" y="1430338"/>
            <a:ext cx="3343275" cy="3870325"/>
            <a:chOff x="2319" y="11570"/>
            <a:chExt cx="7767" cy="9265"/>
          </a:xfrm>
        </p:grpSpPr>
        <p:sp>
          <p:nvSpPr>
            <p:cNvPr id="82955" name="AutoShape 5"/>
            <p:cNvSpPr>
              <a:spLocks noChangeAspect="1" noChangeArrowheads="1"/>
            </p:cNvSpPr>
            <p:nvPr/>
          </p:nvSpPr>
          <p:spPr bwMode="auto">
            <a:xfrm>
              <a:off x="2319" y="11570"/>
              <a:ext cx="7767" cy="9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graphicFrame>
          <p:nvGraphicFramePr>
            <p:cNvPr id="82956" name="Object 6"/>
            <p:cNvGraphicFramePr>
              <a:graphicFrameLocks noChangeAspect="1"/>
            </p:cNvGraphicFramePr>
            <p:nvPr/>
          </p:nvGraphicFramePr>
          <p:xfrm>
            <a:off x="2319" y="15893"/>
            <a:ext cx="7726" cy="49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8" name="Kép" r:id="rId3" imgW="3587496" imgH="2225040" progId="Word.Picture.8">
                    <p:embed/>
                  </p:oleObj>
                </mc:Choice>
                <mc:Fallback>
                  <p:oleObj name="Kép" r:id="rId3" imgW="3587496" imgH="2225040" progId="Word.Pictur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9" y="15893"/>
                          <a:ext cx="7726" cy="49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957" name="Object 7"/>
            <p:cNvGraphicFramePr>
              <a:graphicFrameLocks noChangeAspect="1"/>
            </p:cNvGraphicFramePr>
            <p:nvPr/>
          </p:nvGraphicFramePr>
          <p:xfrm>
            <a:off x="2360" y="11570"/>
            <a:ext cx="7726" cy="49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9" name="Kép" r:id="rId5" imgW="3587496" imgH="2225040" progId="Word.Picture.8">
                    <p:embed/>
                  </p:oleObj>
                </mc:Choice>
                <mc:Fallback>
                  <p:oleObj name="Kép" r:id="rId5" imgW="3587496" imgH="2225040" progId="Word.Pictur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0" y="11570"/>
                          <a:ext cx="7726" cy="49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2947" name="Text Box 8"/>
          <p:cNvSpPr txBox="1">
            <a:spLocks noChangeArrowheads="1"/>
          </p:cNvSpPr>
          <p:nvPr/>
        </p:nvSpPr>
        <p:spPr bwMode="auto">
          <a:xfrm>
            <a:off x="5076825" y="2133600"/>
            <a:ext cx="2016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 i="1"/>
              <a:t>Gyorsítás</a:t>
            </a:r>
          </a:p>
        </p:txBody>
      </p:sp>
      <p:sp>
        <p:nvSpPr>
          <p:cNvPr id="82948" name="Text Box 9"/>
          <p:cNvSpPr txBox="1">
            <a:spLocks noChangeArrowheads="1"/>
          </p:cNvSpPr>
          <p:nvPr/>
        </p:nvSpPr>
        <p:spPr bwMode="auto">
          <a:xfrm>
            <a:off x="5076825" y="4005263"/>
            <a:ext cx="2016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 i="1"/>
              <a:t>Lassítás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403648" y="476672"/>
            <a:ext cx="6048672" cy="830997"/>
          </a:xfrm>
          <a:prstGeom prst="rect">
            <a:avLst/>
          </a:prstGeom>
          <a:solidFill>
            <a:srgbClr val="FFC000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hu-HU" sz="2400" dirty="0">
                <a:solidFill>
                  <a:schemeClr val="tx1"/>
                </a:solidFill>
              </a:rPr>
              <a:t>A járás sebességének növekedésénél a második erőcsúcs nagyobb, mint az első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403648" y="5446965"/>
            <a:ext cx="6048672" cy="830997"/>
          </a:xfrm>
          <a:prstGeom prst="rect">
            <a:avLst/>
          </a:prstGeom>
          <a:solidFill>
            <a:srgbClr val="FFC000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hu-HU" sz="2400" dirty="0">
                <a:solidFill>
                  <a:schemeClr val="tx1"/>
                </a:solidFill>
              </a:rPr>
              <a:t>A járás sebességének csökkentésekor a második erőcsúcs kisebb, mint az első.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94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3194212" cy="426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Szövegdoboz 2"/>
          <p:cNvSpPr txBox="1">
            <a:spLocks noChangeArrowheads="1"/>
          </p:cNvSpPr>
          <p:nvPr/>
        </p:nvSpPr>
        <p:spPr bwMode="auto">
          <a:xfrm>
            <a:off x="538931" y="188640"/>
            <a:ext cx="82095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hu-HU" sz="2400" dirty="0"/>
              <a:t>A haladási sebesség növekedése befolyásolja az erő-idő </a:t>
            </a:r>
            <a:r>
              <a:rPr lang="hu-HU" sz="2400" dirty="0" smtClean="0"/>
              <a:t>görbéket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792573" y="4886868"/>
            <a:ext cx="132728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hu-HU" dirty="0"/>
              <a:t>Járás</a:t>
            </a:r>
            <a:endParaRPr lang="en-US" dirty="0"/>
          </a:p>
        </p:txBody>
      </p:sp>
      <p:cxnSp>
        <p:nvCxnSpPr>
          <p:cNvPr id="6" name="Egyenes összekötő nyíllal 5"/>
          <p:cNvCxnSpPr/>
          <p:nvPr/>
        </p:nvCxnSpPr>
        <p:spPr>
          <a:xfrm flipH="1" flipV="1">
            <a:off x="2123728" y="4869160"/>
            <a:ext cx="1668845" cy="18466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3893894" y="2723391"/>
            <a:ext cx="132856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hu-HU" dirty="0"/>
              <a:t>Futás</a:t>
            </a:r>
            <a:endParaRPr lang="en-US" dirty="0"/>
          </a:p>
        </p:txBody>
      </p:sp>
      <p:cxnSp>
        <p:nvCxnSpPr>
          <p:cNvPr id="8" name="Egyenes összekötő nyíllal 7"/>
          <p:cNvCxnSpPr>
            <a:stCxn id="7" idx="1"/>
          </p:cNvCxnSpPr>
          <p:nvPr/>
        </p:nvCxnSpPr>
        <p:spPr>
          <a:xfrm flipH="1" flipV="1">
            <a:off x="2123728" y="2492896"/>
            <a:ext cx="1770166" cy="415161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>
            <a:stCxn id="7" idx="1"/>
          </p:cNvCxnSpPr>
          <p:nvPr/>
        </p:nvCxnSpPr>
        <p:spPr>
          <a:xfrm flipH="1">
            <a:off x="1547664" y="2908057"/>
            <a:ext cx="2346230" cy="116901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842" y="1760009"/>
            <a:ext cx="3287787" cy="399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Egyenes összekötő nyíllal 11"/>
          <p:cNvCxnSpPr>
            <a:stCxn id="4" idx="3"/>
          </p:cNvCxnSpPr>
          <p:nvPr/>
        </p:nvCxnSpPr>
        <p:spPr>
          <a:xfrm flipV="1">
            <a:off x="5119862" y="4725144"/>
            <a:ext cx="2140873" cy="34639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flipV="1">
            <a:off x="5222456" y="2452255"/>
            <a:ext cx="2300562" cy="43481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>
            <a:endCxn id="7" idx="3"/>
          </p:cNvCxnSpPr>
          <p:nvPr/>
        </p:nvCxnSpPr>
        <p:spPr>
          <a:xfrm flipH="1" flipV="1">
            <a:off x="5222456" y="2908057"/>
            <a:ext cx="2038280" cy="111389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70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http://www.voxy.co.nz/userfiles/barefoot%20running%20pic%20and%20gra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916113"/>
            <a:ext cx="42576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547813" y="476250"/>
            <a:ext cx="6408737" cy="6461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u-HU" dirty="0"/>
              <a:t>Talajreakció erő-idő görbék sark és talp első rész talajfogással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74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908050"/>
            <a:ext cx="4572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547813" y="476250"/>
            <a:ext cx="6408737" cy="6461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u-HU" dirty="0"/>
              <a:t>Talajreakció erő-idő görbék sark és talp első rész talajfogással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44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4" descr="Click on the image to see a full size tabl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2500313"/>
            <a:ext cx="3297238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1" name="Picture 2" descr="http://www.posetech.com/library/images/msse/fig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2643188"/>
            <a:ext cx="3436937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Szövegdoboz 5"/>
          <p:cNvSpPr txBox="1">
            <a:spLocks noChangeArrowheads="1"/>
          </p:cNvSpPr>
          <p:nvPr/>
        </p:nvSpPr>
        <p:spPr bwMode="auto">
          <a:xfrm>
            <a:off x="928688" y="428625"/>
            <a:ext cx="7358062" cy="83026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hu-HU" sz="2400"/>
              <a:t>A térd és a boka excentrikus munkája különböző talajfogási technikáknál.</a:t>
            </a:r>
            <a:endParaRPr lang="en-US" sz="2400"/>
          </a:p>
        </p:txBody>
      </p:sp>
      <p:sp>
        <p:nvSpPr>
          <p:cNvPr id="94213" name="Szövegdoboz 6"/>
          <p:cNvSpPr txBox="1">
            <a:spLocks noChangeArrowheads="1"/>
          </p:cNvSpPr>
          <p:nvPr/>
        </p:nvSpPr>
        <p:spPr bwMode="auto">
          <a:xfrm>
            <a:off x="642938" y="1285875"/>
            <a:ext cx="742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/>
              <a:t>Heel-toe –sarok-talp; midfoot – A talp középső felülete; pose – a talp elülső része</a:t>
            </a:r>
            <a:endParaRPr lang="en-US" sz="1400"/>
          </a:p>
        </p:txBody>
      </p:sp>
      <p:sp>
        <p:nvSpPr>
          <p:cNvPr id="94214" name="Szövegdoboz 7"/>
          <p:cNvSpPr txBox="1">
            <a:spLocks noChangeArrowheads="1"/>
          </p:cNvSpPr>
          <p:nvPr/>
        </p:nvSpPr>
        <p:spPr bwMode="auto">
          <a:xfrm>
            <a:off x="1500188" y="2000250"/>
            <a:ext cx="1214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/>
              <a:t>Térd</a:t>
            </a:r>
            <a:endParaRPr lang="en-US"/>
          </a:p>
        </p:txBody>
      </p:sp>
      <p:sp>
        <p:nvSpPr>
          <p:cNvPr id="94215" name="Szövegdoboz 8"/>
          <p:cNvSpPr txBox="1">
            <a:spLocks noChangeArrowheads="1"/>
          </p:cNvSpPr>
          <p:nvPr/>
        </p:nvSpPr>
        <p:spPr bwMode="auto">
          <a:xfrm>
            <a:off x="6572250" y="1928813"/>
            <a:ext cx="1000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/>
              <a:t>boka</a:t>
            </a:r>
            <a:endParaRPr lang="en-US"/>
          </a:p>
        </p:txBody>
      </p:sp>
      <p:sp>
        <p:nvSpPr>
          <p:cNvPr id="94216" name="Szövegdoboz 9"/>
          <p:cNvSpPr txBox="1">
            <a:spLocks noChangeArrowheads="1"/>
          </p:cNvSpPr>
          <p:nvPr/>
        </p:nvSpPr>
        <p:spPr bwMode="auto">
          <a:xfrm>
            <a:off x="1571625" y="5500688"/>
            <a:ext cx="62150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/>
              <a:t>Vágtafutásnál a talp elülső részén történik a talajfogás és ezért a bokafeszítők nagyobb excentrikus munkát végeznek, azaz több elasztikus energiát tudnak tárolni.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3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21"/>
          <p:cNvSpPr txBox="1">
            <a:spLocks/>
          </p:cNvSpPr>
          <p:nvPr/>
        </p:nvSpPr>
        <p:spPr>
          <a:xfrm>
            <a:off x="971600" y="1988840"/>
            <a:ext cx="7272808" cy="151216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 err="1" smtClean="0"/>
              <a:t>Lokomotoros</a:t>
            </a:r>
            <a:r>
              <a:rPr lang="hu-HU" b="1" dirty="0" smtClean="0"/>
              <a:t> szabályozás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4759051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u-HU" dirty="0" err="1" smtClean="0"/>
              <a:t>Lokomóció</a:t>
            </a: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539552" y="2348880"/>
            <a:ext cx="8136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= helyváltoztatás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= motoros tevékenység, ami a teljes test térben elfoglalt helyének megváltozásához vezet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Állatvilágban változatos megjelenési forma: úszás, mászás, ugrálás, repülés, úszás, séta és futás</a:t>
            </a:r>
          </a:p>
        </p:txBody>
      </p:sp>
    </p:spTree>
    <p:extLst>
      <p:ext uri="{BB962C8B-B14F-4D97-AF65-F5344CB8AC3E}">
        <p14:creationId xmlns:p14="http://schemas.microsoft.com/office/powerpoint/2010/main" val="143091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39552" y="1484784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Járás során az </a:t>
            </a:r>
            <a:r>
              <a:rPr lang="hu-HU" dirty="0"/>
              <a:t>í</a:t>
            </a:r>
            <a:r>
              <a:rPr lang="hu-HU" dirty="0" smtClean="0"/>
              <a:t>zületek szögelfordulása a két oldal között közel szimmetrikus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Fázis eltolódás van a két oldal között, ami közel 180°-os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/>
              <a:t>A két oldal  azonos ízületeinek egymáshoz képest történő fáziseltolódása adja meg a járás legfőbb meghatározó tényezőjét</a:t>
            </a:r>
          </a:p>
          <a:p>
            <a:endParaRPr lang="hu-HU" dirty="0"/>
          </a:p>
          <a:p>
            <a:r>
              <a:rPr lang="hu-HU" dirty="0" smtClean="0"/>
              <a:t>4 végtagon közlekedő állatok helyváltoztatási formái: séta, ügetés, vágtatás</a:t>
            </a:r>
          </a:p>
          <a:p>
            <a:endParaRPr lang="hu-HU" dirty="0"/>
          </a:p>
          <a:p>
            <a:r>
              <a:rPr lang="hu-HU" dirty="0" smtClean="0">
                <a:hlinkClick r:id="rId2"/>
              </a:rPr>
              <a:t>Ló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4"/>
          <a:stretch/>
        </p:blipFill>
        <p:spPr>
          <a:xfrm>
            <a:off x="16205" y="3827884"/>
            <a:ext cx="5152433" cy="2577146"/>
          </a:xfrm>
          <a:prstGeom prst="rect">
            <a:avLst/>
          </a:prstGeom>
        </p:spPr>
      </p:pic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585646"/>
              </p:ext>
            </p:extLst>
          </p:nvPr>
        </p:nvGraphicFramePr>
        <p:xfrm>
          <a:off x="5292080" y="4365104"/>
          <a:ext cx="367240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1440160"/>
                <a:gridCol w="1368152"/>
              </a:tblGrid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Mellső-hátsó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Bal-jobb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Járás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Fázison</a:t>
                      </a:r>
                      <a:r>
                        <a:rPr lang="hu-HU" baseline="0" dirty="0" smtClean="0"/>
                        <a:t> kívül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Fázison kívül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Ügetés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Fázisban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Fázison kívül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Vágta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Fázison kívül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Fázisban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ím 21"/>
          <p:cNvSpPr txBox="1">
            <a:spLocks/>
          </p:cNvSpPr>
          <p:nvPr/>
        </p:nvSpPr>
        <p:spPr>
          <a:xfrm>
            <a:off x="609600" y="260648"/>
            <a:ext cx="8229600" cy="7920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Lokomóció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2660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496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u-HU" dirty="0" smtClean="0"/>
              <a:t>Az emberi járás</a:t>
            </a:r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030920"/>
              </p:ext>
            </p:extLst>
          </p:nvPr>
        </p:nvGraphicFramePr>
        <p:xfrm>
          <a:off x="683568" y="1916832"/>
          <a:ext cx="367240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1440160"/>
                <a:gridCol w="1368152"/>
              </a:tblGrid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Kar-láb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Bal-jobb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Járás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Fázison</a:t>
                      </a:r>
                      <a:r>
                        <a:rPr lang="hu-HU" baseline="0" dirty="0" smtClean="0"/>
                        <a:t> kívül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Fázison kívül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Futás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Fázison kívül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Fázison kívül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611560" y="1124744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Emberi járás és futás során is azonos oldalon a lábak és a karok illetve a két láb (és a két kar) is fázison kívül mozog egymáshoz képest</a:t>
            </a:r>
          </a:p>
          <a:p>
            <a:pPr marL="285750" indent="-285750">
              <a:buFont typeface="Arial" pitchFamily="34" charset="0"/>
              <a:buChar char="•"/>
            </a:pPr>
            <a:endParaRPr lang="hu-HU" dirty="0"/>
          </a:p>
          <a:p>
            <a:pPr marL="285750" indent="-285750">
              <a:buFont typeface="Arial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endParaRPr lang="hu-HU" dirty="0"/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A séta és futás közötti különbséget nem a végtagok egymáshoz viszonyított fázisa hanem a kettős támasz fázis megléte vagy hiánya adja meg</a:t>
            </a:r>
          </a:p>
          <a:p>
            <a:pPr marL="285750" indent="-285750">
              <a:buFont typeface="Arial" pitchFamily="34" charset="0"/>
              <a:buChar char="•"/>
            </a:pPr>
            <a:endParaRPr lang="hu-HU" dirty="0"/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Az ember nem üget, de a vágtához hasonló mozgásforma lehetséges: ugrálás</a:t>
            </a:r>
          </a:p>
          <a:p>
            <a:pPr marL="285750" indent="-285750">
              <a:buFont typeface="Arial" pitchFamily="34" charset="0"/>
              <a:buChar char="•"/>
            </a:pPr>
            <a:endParaRPr lang="hu-HU" dirty="0"/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A járást kísérő karmozgások célja a törzs rotációjának </a:t>
            </a:r>
            <a:r>
              <a:rPr lang="hu-HU" dirty="0" err="1" smtClean="0"/>
              <a:t>minimalizációja</a:t>
            </a:r>
            <a:r>
              <a:rPr lang="hu-HU" dirty="0"/>
              <a:t> </a:t>
            </a:r>
            <a:r>
              <a:rPr lang="hu-HU" dirty="0" smtClean="0">
                <a:sym typeface="Wingdings"/>
              </a:rPr>
              <a:t> stabilizációja a fej helyzetét, a </a:t>
            </a:r>
            <a:r>
              <a:rPr lang="hu-HU" dirty="0" err="1" smtClean="0">
                <a:sym typeface="Wingdings"/>
              </a:rPr>
              <a:t>vesztibuláris</a:t>
            </a:r>
            <a:r>
              <a:rPr lang="hu-HU" dirty="0" smtClean="0">
                <a:sym typeface="Wingdings"/>
              </a:rPr>
              <a:t> ingerek relatív stabilitását és a konstans látóteret biztosítja</a:t>
            </a:r>
            <a:endParaRPr lang="hu-HU" dirty="0">
              <a:sym typeface="Wingding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Karmozgások hiánya patológiás pl.: </a:t>
            </a:r>
            <a:r>
              <a:rPr lang="hu-HU" dirty="0" smtClean="0">
                <a:sym typeface="Wingdings"/>
                <a:hlinkClick r:id="rId2"/>
              </a:rPr>
              <a:t>Parkinsonos járás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47062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611560" y="1563757"/>
            <a:ext cx="7920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Emberi járás 3 tulajdonsága, ami megkülönbözteti a többi faj járásától:</a:t>
            </a:r>
          </a:p>
          <a:p>
            <a:endParaRPr lang="hu-HU" dirty="0"/>
          </a:p>
          <a:p>
            <a:pPr marL="342900" indent="-342900">
              <a:buFont typeface="+mj-lt"/>
              <a:buAutoNum type="arabicPeriod"/>
            </a:pPr>
            <a:r>
              <a:rPr lang="hu-HU" b="1" dirty="0" smtClean="0"/>
              <a:t>Két lábra felegyenesedett járás</a:t>
            </a:r>
          </a:p>
          <a:p>
            <a:pPr marL="342900" indent="-342900">
              <a:buFont typeface="+mj-lt"/>
              <a:buAutoNum type="arabicPeriod"/>
            </a:pPr>
            <a:endParaRPr lang="hu-HU" b="1" dirty="0"/>
          </a:p>
          <a:p>
            <a:pPr marL="342900" indent="-342900">
              <a:buFont typeface="+mj-lt"/>
              <a:buAutoNum type="arabicPeriod"/>
            </a:pPr>
            <a:r>
              <a:rPr lang="hu-HU" b="1" dirty="0"/>
              <a:t>Talajfogás sarokkal </a:t>
            </a:r>
            <a:r>
              <a:rPr lang="hu-HU" b="1" dirty="0" smtClean="0"/>
              <a:t>történik</a:t>
            </a:r>
          </a:p>
          <a:p>
            <a:pPr marL="342900" indent="-342900">
              <a:buFont typeface="+mj-lt"/>
              <a:buAutoNum type="arabicPeriod"/>
            </a:pPr>
            <a:endParaRPr lang="hu-HU" b="1" dirty="0"/>
          </a:p>
          <a:p>
            <a:pPr marL="342900" indent="-342900">
              <a:buFont typeface="+mj-lt"/>
              <a:buAutoNum type="arabicPeriod"/>
            </a:pPr>
            <a:r>
              <a:rPr lang="hu-HU" b="1" dirty="0" smtClean="0"/>
              <a:t>A talajfogás pillanatában a térd majdnem teljesen nyújtott helyzetben van</a:t>
            </a:r>
          </a:p>
          <a:p>
            <a:pPr marL="342900" indent="-342900">
              <a:buFont typeface="+mj-lt"/>
              <a:buAutoNum type="arabicPeriod"/>
            </a:pPr>
            <a:endParaRPr lang="hu-HU" b="1" dirty="0"/>
          </a:p>
          <a:p>
            <a:pPr marL="342900" indent="-342900">
              <a:buFont typeface="+mj-lt"/>
              <a:buAutoNum type="arabicPeriod"/>
            </a:pPr>
            <a:endParaRPr lang="hu-HU" dirty="0"/>
          </a:p>
          <a:p>
            <a:endParaRPr lang="hu-HU" dirty="0" smtClean="0"/>
          </a:p>
        </p:txBody>
      </p:sp>
      <p:sp>
        <p:nvSpPr>
          <p:cNvPr id="5" name="Cím 21"/>
          <p:cNvSpPr txBox="1">
            <a:spLocks/>
          </p:cNvSpPr>
          <p:nvPr/>
        </p:nvSpPr>
        <p:spPr>
          <a:xfrm>
            <a:off x="457200" y="188640"/>
            <a:ext cx="8229600" cy="85496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Az emberi járás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7368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2276872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 smtClean="0"/>
              <a:t>A járás kinematikája</a:t>
            </a:r>
            <a:endParaRPr lang="en-US" b="1" dirty="0"/>
          </a:p>
        </p:txBody>
      </p:sp>
      <p:sp>
        <p:nvSpPr>
          <p:cNvPr id="2" name="Szövegdoboz 1"/>
          <p:cNvSpPr txBox="1"/>
          <p:nvPr/>
        </p:nvSpPr>
        <p:spPr>
          <a:xfrm>
            <a:off x="3131840" y="4993957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Térbeli és időbeli lefolyása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2767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83569" y="1258882"/>
            <a:ext cx="8136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Két lábas járás kihívást jelentő feladat: az alapja az instabil kétlábas felegyenesedett testtartás</a:t>
            </a:r>
          </a:p>
          <a:p>
            <a:pPr marL="285750" indent="-285750">
              <a:buFont typeface="Arial" pitchFamily="34" charset="0"/>
              <a:buChar char="•"/>
            </a:pPr>
            <a:endParaRPr lang="hu-HU" dirty="0"/>
          </a:p>
          <a:p>
            <a:endParaRPr lang="hu-HU" dirty="0"/>
          </a:p>
          <a:p>
            <a:r>
              <a:rPr lang="hu-HU" dirty="0" smtClean="0"/>
              <a:t>Mechanikai értelemben 2 ingamozgás kombinációja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A test, mint fordított inga a támaszláb bokája körül forogva – előremutató kinetikus energia és gravitációs helyzeti energia:  segít csökkenteni a járás metabolikus igényét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A lendítőláb, mint inga saját csípőízülete körül forogva</a:t>
            </a:r>
          </a:p>
          <a:p>
            <a:endParaRPr lang="hu-HU" dirty="0"/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Még akkurátusabb, ha rugókat is iktatunk a rendszerbe: az ingák felfüggesztési pontjára, ezek helyettesítik az izmok munkáját</a:t>
            </a:r>
          </a:p>
          <a:p>
            <a:pPr marL="342900" indent="-342900">
              <a:buFont typeface="+mj-lt"/>
              <a:buAutoNum type="arabicPeriod"/>
            </a:pPr>
            <a:endParaRPr lang="hu-HU" dirty="0"/>
          </a:p>
          <a:p>
            <a:r>
              <a:rPr lang="hu-HU" dirty="0" smtClean="0">
                <a:hlinkClick r:id="rId2"/>
              </a:rPr>
              <a:t>Járás szimuláció</a:t>
            </a:r>
            <a:endParaRPr lang="hu-HU" dirty="0"/>
          </a:p>
        </p:txBody>
      </p:sp>
      <p:sp>
        <p:nvSpPr>
          <p:cNvPr id="5" name="Cím 2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496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u-HU" dirty="0" smtClean="0"/>
              <a:t>Az emberi járás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0708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83569" y="1340768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Helyváltoztatás állandóan változó,  megjósolhatatlan környezetben történik</a:t>
            </a:r>
          </a:p>
          <a:p>
            <a:pPr marL="285750" indent="-285750">
              <a:buFont typeface="Arial" pitchFamily="34" charset="0"/>
              <a:buChar char="•"/>
            </a:pPr>
            <a:endParaRPr lang="hu-HU" dirty="0"/>
          </a:p>
          <a:p>
            <a:pPr marL="285750" indent="-285750">
              <a:buFont typeface="Arial" pitchFamily="34" charset="0"/>
              <a:buChar char="•"/>
            </a:pPr>
            <a:r>
              <a:rPr lang="hu-HU" dirty="0"/>
              <a:t>Két lábas járás </a:t>
            </a:r>
            <a:r>
              <a:rPr lang="hu-HU" dirty="0" smtClean="0"/>
              <a:t>lehet </a:t>
            </a:r>
            <a:r>
              <a:rPr lang="hu-HU" b="1" dirty="0" smtClean="0"/>
              <a:t>dinamikusan </a:t>
            </a:r>
            <a:r>
              <a:rPr lang="hu-HU" b="1" dirty="0"/>
              <a:t>stabil</a:t>
            </a:r>
            <a:r>
              <a:rPr lang="hu-HU" dirty="0"/>
              <a:t>: kis változás a kezdeti feltételekben vagy kisebb átmeneti zavaró tényező a járás folyamatában eltérést okoz a tervezett ízületi mozgáspályában de a végeredmény: a lendítőláb sarkának talajra érkezése ugyanúgy bekövetkezik</a:t>
            </a:r>
          </a:p>
          <a:p>
            <a:pPr marL="285750" indent="-285750">
              <a:buFont typeface="Arial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A zavaró tényezők okozta járásminta nem kívánt változásainak kiküszöbölésére előre programozott reakcióink vannak: </a:t>
            </a:r>
            <a:r>
              <a:rPr lang="hu-HU" b="1" dirty="0" smtClean="0"/>
              <a:t>botlás korrigáló reakciók</a:t>
            </a:r>
          </a:p>
          <a:p>
            <a:pPr marL="285750" indent="-285750">
              <a:buFont typeface="Arial" pitchFamily="34" charset="0"/>
              <a:buChar char="•"/>
            </a:pPr>
            <a:endParaRPr lang="hu-HU" dirty="0"/>
          </a:p>
          <a:p>
            <a:pPr marL="342900" indent="-342900">
              <a:buFont typeface="+mj-lt"/>
              <a:buAutoNum type="arabicPeriod"/>
            </a:pPr>
            <a:r>
              <a:rPr lang="hu-HU" b="1" dirty="0" smtClean="0"/>
              <a:t>Támasz fázisban</a:t>
            </a:r>
            <a:r>
              <a:rPr lang="hu-HU" dirty="0" smtClean="0"/>
              <a:t>: a nagy </a:t>
            </a:r>
            <a:r>
              <a:rPr lang="hu-HU" b="1" dirty="0" err="1" smtClean="0"/>
              <a:t>extenzor</a:t>
            </a:r>
            <a:r>
              <a:rPr lang="hu-HU" b="1" dirty="0" smtClean="0"/>
              <a:t> izmok </a:t>
            </a:r>
            <a:r>
              <a:rPr lang="hu-HU" dirty="0" smtClean="0"/>
              <a:t>lépnek reakcióba </a:t>
            </a:r>
            <a:r>
              <a:rPr lang="hu-HU" dirty="0" smtClean="0">
                <a:latin typeface="Calibri"/>
                <a:sym typeface="Wingdings"/>
              </a:rPr>
              <a:t></a:t>
            </a:r>
            <a:r>
              <a:rPr lang="hu-HU" dirty="0" smtClean="0"/>
              <a:t> felgyorsult lépést eredményeznek</a:t>
            </a:r>
          </a:p>
          <a:p>
            <a:pPr marL="342900" indent="-342900">
              <a:buFont typeface="+mj-lt"/>
              <a:buAutoNum type="arabicPeriod"/>
            </a:pPr>
            <a:endParaRPr lang="hu-HU" dirty="0" smtClean="0"/>
          </a:p>
          <a:p>
            <a:pPr marL="342900" indent="-342900">
              <a:buFont typeface="+mj-lt"/>
              <a:buAutoNum type="arabicPeriod"/>
            </a:pPr>
            <a:r>
              <a:rPr lang="hu-HU" b="1" dirty="0" smtClean="0"/>
              <a:t>Lendítő fázisban</a:t>
            </a:r>
            <a:r>
              <a:rPr lang="hu-HU" dirty="0" smtClean="0"/>
              <a:t>: a jelentősebb </a:t>
            </a:r>
            <a:r>
              <a:rPr lang="hu-HU" b="1" dirty="0" err="1" smtClean="0"/>
              <a:t>flexor</a:t>
            </a:r>
            <a:r>
              <a:rPr lang="hu-HU" b="1" dirty="0" smtClean="0"/>
              <a:t> izmok</a:t>
            </a:r>
            <a:r>
              <a:rPr lang="hu-HU" dirty="0" smtClean="0"/>
              <a:t>ban jelentkezik a reakció </a:t>
            </a:r>
            <a:r>
              <a:rPr lang="hu-HU" dirty="0" smtClean="0">
                <a:sym typeface="Wingdings"/>
              </a:rPr>
              <a:t> nagyon hajlítás  láb átemelése az akadály felett</a:t>
            </a:r>
          </a:p>
          <a:p>
            <a:endParaRPr lang="hu-HU" dirty="0">
              <a:sym typeface="Wingdings"/>
            </a:endParaRPr>
          </a:p>
        </p:txBody>
      </p:sp>
      <p:sp>
        <p:nvSpPr>
          <p:cNvPr id="5" name="Cím 2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496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u-HU" dirty="0" smtClean="0"/>
              <a:t>Az emberi járás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8336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67544" y="980728"/>
            <a:ext cx="388843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Sarok talajra érkezésénél különböző </a:t>
            </a:r>
            <a:r>
              <a:rPr lang="hu-HU" dirty="0" err="1" smtClean="0"/>
              <a:t>flexor</a:t>
            </a:r>
            <a:r>
              <a:rPr lang="hu-HU" dirty="0" smtClean="0"/>
              <a:t> és </a:t>
            </a:r>
            <a:r>
              <a:rPr lang="hu-HU" dirty="0" err="1" smtClean="0"/>
              <a:t>extenzor</a:t>
            </a:r>
            <a:r>
              <a:rPr lang="hu-HU" dirty="0" smtClean="0"/>
              <a:t> izmok kombinációja aktiválódik</a:t>
            </a:r>
          </a:p>
          <a:p>
            <a:endParaRPr lang="hu-HU" dirty="0"/>
          </a:p>
          <a:p>
            <a:r>
              <a:rPr lang="hu-HU" dirty="0" err="1" smtClean="0"/>
              <a:t>Extenzorok</a:t>
            </a:r>
            <a:r>
              <a:rPr lang="hu-HU" dirty="0"/>
              <a:t> </a:t>
            </a:r>
            <a:r>
              <a:rPr lang="hu-HU" dirty="0" smtClean="0"/>
              <a:t>nem fázisban aktiválódnak</a:t>
            </a:r>
          </a:p>
          <a:p>
            <a:endParaRPr lang="hu-HU" dirty="0"/>
          </a:p>
          <a:p>
            <a:r>
              <a:rPr lang="hu-HU" dirty="0" err="1" smtClean="0"/>
              <a:t>Flexorok</a:t>
            </a:r>
            <a:r>
              <a:rPr lang="hu-HU" dirty="0" smtClean="0"/>
              <a:t> és </a:t>
            </a:r>
            <a:r>
              <a:rPr lang="hu-HU" dirty="0" err="1" smtClean="0"/>
              <a:t>extenzorok</a:t>
            </a:r>
            <a:r>
              <a:rPr lang="hu-HU" dirty="0" smtClean="0"/>
              <a:t> nem reciprok módon aktiválódnak  </a:t>
            </a:r>
          </a:p>
          <a:p>
            <a:endParaRPr lang="hu-HU" dirty="0"/>
          </a:p>
          <a:p>
            <a:r>
              <a:rPr lang="hu-HU" dirty="0">
                <a:sym typeface="Wingdings"/>
              </a:rPr>
              <a:t>Támasz fázisból lendítő fázisba való átmenet feltétele: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>
                <a:sym typeface="Wingdings"/>
              </a:rPr>
              <a:t>csípőízület </a:t>
            </a:r>
            <a:r>
              <a:rPr lang="hu-HU" dirty="0">
                <a:sym typeface="Wingdings"/>
              </a:rPr>
              <a:t>egy kritikus nyújtott állásának elérése, amit a csípő körüli izmok 	izomorsó közvetítik ezt az információt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>
                <a:sym typeface="Wingdings"/>
              </a:rPr>
              <a:t>megfelelő </a:t>
            </a:r>
            <a:r>
              <a:rPr lang="hu-HU" dirty="0">
                <a:sym typeface="Wingdings"/>
              </a:rPr>
              <a:t>testsúlyterhelés, amit a boka </a:t>
            </a:r>
            <a:r>
              <a:rPr lang="hu-HU" dirty="0" err="1">
                <a:sym typeface="Wingdings"/>
              </a:rPr>
              <a:t>extenzor</a:t>
            </a:r>
            <a:r>
              <a:rPr lang="hu-HU" dirty="0">
                <a:sym typeface="Wingdings"/>
              </a:rPr>
              <a:t> izmainak </a:t>
            </a:r>
            <a:r>
              <a:rPr lang="hu-HU" dirty="0" err="1">
                <a:sym typeface="Wingdings"/>
              </a:rPr>
              <a:t>Ia</a:t>
            </a:r>
            <a:r>
              <a:rPr lang="hu-HU" dirty="0">
                <a:sym typeface="Wingdings"/>
              </a:rPr>
              <a:t> </a:t>
            </a:r>
            <a:r>
              <a:rPr lang="hu-HU" dirty="0" err="1">
                <a:sym typeface="Wingdings"/>
              </a:rPr>
              <a:t>afferensei</a:t>
            </a:r>
            <a:r>
              <a:rPr lang="hu-HU" dirty="0">
                <a:sym typeface="Wingdings"/>
              </a:rPr>
              <a:t> 	közvetítenek</a:t>
            </a:r>
            <a:endParaRPr lang="hu-HU" dirty="0"/>
          </a:p>
          <a:p>
            <a:endParaRPr lang="hu-H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03" y="1008588"/>
            <a:ext cx="4638675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ím 2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496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u-HU" dirty="0" smtClean="0"/>
              <a:t>Az emberi járás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0434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72008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hu-HU" dirty="0" smtClean="0"/>
              <a:t>Járás indítása</a:t>
            </a: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503548" y="1070734"/>
            <a:ext cx="8136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A testtartás megváltoztatása a járás előkészítéseként fél úton van a testtartás és a helyváltoztatás szabályozása között</a:t>
            </a:r>
            <a:endParaRPr lang="hu-HU" dirty="0"/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err="1"/>
              <a:t>Sztereotipikus</a:t>
            </a:r>
            <a:r>
              <a:rPr lang="hu-HU" b="1" dirty="0"/>
              <a:t> mozgás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/>
              <a:t>Teljes indítás </a:t>
            </a:r>
            <a:r>
              <a:rPr lang="hu-HU" b="1" dirty="0" smtClean="0"/>
              <a:t>időtartama 0,6 másodperc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  <a:p>
            <a:r>
              <a:rPr lang="hu-HU" dirty="0" smtClean="0"/>
              <a:t>A COP elmozdulása velünk született sztereotípiaként történik: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smtClean="0"/>
              <a:t>AP irányban hátrafelé </a:t>
            </a:r>
            <a:r>
              <a:rPr lang="hu-HU" dirty="0" smtClean="0">
                <a:sym typeface="Wingdings"/>
              </a:rPr>
              <a:t> a függőleges talajra ható erő forgatónyomatékot hoz létre, amivel a test előre lendül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ML irányban először a leendő lendítő láb felé majd a támaszláb felé, ezzel tehermentesítve a lendítőlábat, lehetővé téve a lendítést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4361" r="15397"/>
          <a:stretch/>
        </p:blipFill>
        <p:spPr>
          <a:xfrm>
            <a:off x="3275856" y="4033781"/>
            <a:ext cx="3812185" cy="274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4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>
          <a:xfrm>
            <a:off x="442615" y="124157"/>
            <a:ext cx="8229600" cy="86409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u-HU" dirty="0" smtClean="0"/>
              <a:t>Járás szabályozás - reflexek</a:t>
            </a:r>
            <a:endParaRPr lang="hu-H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54013"/>
            <a:ext cx="5191125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395536" y="1196752"/>
            <a:ext cx="29523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Állás során: főleg </a:t>
            </a:r>
            <a:r>
              <a:rPr lang="hu-HU" dirty="0" err="1" smtClean="0"/>
              <a:t>miotatikus</a:t>
            </a:r>
            <a:r>
              <a:rPr lang="hu-HU" dirty="0" smtClean="0"/>
              <a:t> reflex működik</a:t>
            </a:r>
          </a:p>
          <a:p>
            <a:endParaRPr lang="hu-HU" dirty="0" smtClean="0"/>
          </a:p>
          <a:p>
            <a:r>
              <a:rPr lang="hu-HU" dirty="0" smtClean="0"/>
              <a:t>Járás során: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A </a:t>
            </a:r>
            <a:r>
              <a:rPr lang="hu-HU" b="1" dirty="0" smtClean="0"/>
              <a:t>nyújtási reflex </a:t>
            </a:r>
            <a:r>
              <a:rPr lang="hu-HU" dirty="0" smtClean="0"/>
              <a:t>csak kis mértékben járul hozzá a mozgásmintázathoz</a:t>
            </a:r>
          </a:p>
          <a:p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a támaszfázisban, amikor az </a:t>
            </a:r>
            <a:r>
              <a:rPr lang="hu-HU" dirty="0" err="1" smtClean="0"/>
              <a:t>extenzorok</a:t>
            </a:r>
            <a:r>
              <a:rPr lang="hu-HU" dirty="0" smtClean="0"/>
              <a:t> működnek, akkor a Golgi féle </a:t>
            </a:r>
            <a:r>
              <a:rPr lang="hu-HU" dirty="0" err="1" smtClean="0"/>
              <a:t>ínreceptoróból</a:t>
            </a:r>
            <a:r>
              <a:rPr lang="hu-HU" dirty="0" smtClean="0"/>
              <a:t> érkező </a:t>
            </a:r>
            <a:r>
              <a:rPr lang="hu-HU" dirty="0" err="1" smtClean="0"/>
              <a:t>I.b</a:t>
            </a:r>
            <a:r>
              <a:rPr lang="hu-HU" dirty="0" smtClean="0"/>
              <a:t> inhibíció csökken + megnyílik egy új útvonal: </a:t>
            </a:r>
            <a:r>
              <a:rPr lang="hu-HU" b="1" dirty="0" err="1" smtClean="0"/>
              <a:t>diszinaptikus</a:t>
            </a:r>
            <a:r>
              <a:rPr lang="hu-HU" b="1" dirty="0" smtClean="0"/>
              <a:t> serkentés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03552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86409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hu-HU" dirty="0"/>
              <a:t>Járás szabályozás - </a:t>
            </a:r>
            <a:r>
              <a:rPr lang="hu-HU" dirty="0" smtClean="0"/>
              <a:t>mintázat generátorok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467544" y="1988840"/>
            <a:ext cx="83529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ym typeface="Wingdings"/>
              </a:rPr>
              <a:t>Lefejezett csirke esete</a:t>
            </a:r>
          </a:p>
          <a:p>
            <a:pPr marL="285750" indent="-285750">
              <a:buFont typeface="Wingdings"/>
              <a:buChar char="à"/>
            </a:pPr>
            <a:r>
              <a:rPr lang="hu-HU" dirty="0" err="1" smtClean="0">
                <a:sym typeface="Wingdings"/>
              </a:rPr>
              <a:t>Gerinvelői</a:t>
            </a:r>
            <a:r>
              <a:rPr lang="hu-HU" dirty="0" smtClean="0">
                <a:sym typeface="Wingdings"/>
              </a:rPr>
              <a:t> szinten megvalósul a helyváltoztató mozgás, </a:t>
            </a:r>
            <a:r>
              <a:rPr lang="hu-HU" dirty="0" err="1" smtClean="0">
                <a:sym typeface="Wingdings"/>
              </a:rPr>
              <a:t>szupraspinális</a:t>
            </a:r>
            <a:r>
              <a:rPr lang="hu-HU" dirty="0" smtClean="0">
                <a:sym typeface="Wingdings"/>
              </a:rPr>
              <a:t> input nem szükséges hozzá</a:t>
            </a:r>
          </a:p>
          <a:p>
            <a:endParaRPr lang="hu-HU" dirty="0">
              <a:sym typeface="Wingdings"/>
            </a:endParaRPr>
          </a:p>
          <a:p>
            <a:r>
              <a:rPr lang="hu-HU" dirty="0" smtClean="0">
                <a:sym typeface="Wingdings"/>
              </a:rPr>
              <a:t>Hátsó gyökér átvágása (</a:t>
            </a:r>
            <a:r>
              <a:rPr lang="hu-HU" dirty="0" err="1" smtClean="0">
                <a:sym typeface="Wingdings"/>
              </a:rPr>
              <a:t>afferentáció</a:t>
            </a:r>
            <a:r>
              <a:rPr lang="hu-HU" dirty="0" smtClean="0">
                <a:sym typeface="Wingdings"/>
              </a:rPr>
              <a:t> kiesik) után is létrejött helyváltoztató mozgásforma</a:t>
            </a:r>
          </a:p>
          <a:p>
            <a:r>
              <a:rPr lang="hu-HU" dirty="0" smtClean="0">
                <a:sym typeface="Wingdings"/>
              </a:rPr>
              <a:t>nem igényli perifériás receptorok ingerületet, tehát nem reflex alapú</a:t>
            </a:r>
          </a:p>
          <a:p>
            <a:endParaRPr lang="hu-HU" dirty="0">
              <a:sym typeface="Wingdings"/>
            </a:endParaRPr>
          </a:p>
          <a:p>
            <a:r>
              <a:rPr lang="hu-HU" dirty="0" smtClean="0">
                <a:sym typeface="Wingdings"/>
              </a:rPr>
              <a:t>Gerincvelői szintű </a:t>
            </a:r>
            <a:r>
              <a:rPr lang="hu-HU" dirty="0" err="1" smtClean="0">
                <a:sym typeface="Wingdings"/>
              </a:rPr>
              <a:t>szintű</a:t>
            </a:r>
            <a:r>
              <a:rPr lang="hu-HU" dirty="0" smtClean="0">
                <a:sym typeface="Wingdings"/>
              </a:rPr>
              <a:t> </a:t>
            </a:r>
            <a:r>
              <a:rPr lang="hu-HU" dirty="0" err="1" smtClean="0">
                <a:sym typeface="Wingdings"/>
              </a:rPr>
              <a:t>neuronkörök</a:t>
            </a:r>
            <a:r>
              <a:rPr lang="hu-HU" dirty="0" smtClean="0">
                <a:sym typeface="Wingdings"/>
              </a:rPr>
              <a:t>, ahol az </a:t>
            </a:r>
            <a:r>
              <a:rPr lang="el-GR" dirty="0" smtClean="0">
                <a:sym typeface="Wingdings"/>
              </a:rPr>
              <a:t>α</a:t>
            </a:r>
            <a:r>
              <a:rPr lang="hu-HU" dirty="0" err="1" smtClean="0">
                <a:sym typeface="Wingdings"/>
              </a:rPr>
              <a:t>-motoneuronok</a:t>
            </a:r>
            <a:r>
              <a:rPr lang="hu-HU" dirty="0" smtClean="0">
                <a:sym typeface="Wingdings"/>
              </a:rPr>
              <a:t> ritmikus  kisülése következik </a:t>
            </a:r>
            <a:r>
              <a:rPr lang="hu-HU" dirty="0">
                <a:sym typeface="Wingdings"/>
              </a:rPr>
              <a:t>be </a:t>
            </a:r>
            <a:r>
              <a:rPr lang="hu-HU" dirty="0" smtClean="0">
                <a:sym typeface="Wingdings"/>
              </a:rPr>
              <a:t> központi mintázat generátor</a:t>
            </a:r>
          </a:p>
        </p:txBody>
      </p:sp>
    </p:spTree>
    <p:extLst>
      <p:ext uri="{BB962C8B-B14F-4D97-AF65-F5344CB8AC3E}">
        <p14:creationId xmlns:p14="http://schemas.microsoft.com/office/powerpoint/2010/main" val="363901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83569" y="1340768"/>
            <a:ext cx="81369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hlinkClick r:id="rId2"/>
              </a:rPr>
              <a:t>Decerebrált macska</a:t>
            </a:r>
            <a:r>
              <a:rPr lang="hu-HU" dirty="0" smtClean="0"/>
              <a:t>:</a:t>
            </a:r>
          </a:p>
          <a:p>
            <a:pPr marL="742950" lvl="1" indent="-285750">
              <a:buFont typeface="Calibri" pitchFamily="34" charset="0"/>
              <a:buChar char="–"/>
            </a:pPr>
            <a:r>
              <a:rPr lang="hu-HU" dirty="0" smtClean="0"/>
              <a:t>Középagy átvágása</a:t>
            </a:r>
          </a:p>
          <a:p>
            <a:pPr marL="742950" lvl="1" indent="-285750">
              <a:buFont typeface="Calibri" pitchFamily="34" charset="0"/>
              <a:buChar char="–"/>
            </a:pPr>
            <a:r>
              <a:rPr lang="hu-HU" dirty="0" smtClean="0"/>
              <a:t>Felfüggesztés, de testsúly nagy rész a lábakon</a:t>
            </a:r>
          </a:p>
          <a:p>
            <a:pPr marL="742950" lvl="1" indent="-285750">
              <a:buFont typeface="Calibri" pitchFamily="34" charset="0"/>
              <a:buChar char="–"/>
            </a:pPr>
            <a:r>
              <a:rPr lang="hu-HU" dirty="0" smtClean="0"/>
              <a:t>Futópad mozgására járó mozgás</a:t>
            </a:r>
          </a:p>
          <a:p>
            <a:pPr marL="742950" lvl="1" indent="-285750">
              <a:buFont typeface="Calibri" pitchFamily="34" charset="0"/>
              <a:buChar char="–"/>
            </a:pPr>
            <a:r>
              <a:rPr lang="hu-HU" dirty="0" smtClean="0"/>
              <a:t>Sebesség növelésével előbb ügetés aztán vágta</a:t>
            </a:r>
          </a:p>
          <a:p>
            <a:pPr marL="285750" indent="-285750">
              <a:buFont typeface="Arial" pitchFamily="34" charset="0"/>
              <a:buChar char="•"/>
            </a:pPr>
            <a:endParaRPr lang="hu-HU" dirty="0"/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Agytörzs elektromos stimulációja járó mozgást hív elő </a:t>
            </a:r>
            <a:r>
              <a:rPr lang="hu-HU" dirty="0" smtClean="0">
                <a:sym typeface="Wingdings"/>
              </a:rPr>
              <a:t> középagyi </a:t>
            </a:r>
            <a:r>
              <a:rPr lang="hu-HU" dirty="0" err="1" smtClean="0">
                <a:sym typeface="Wingdings"/>
              </a:rPr>
              <a:t>lokomotoros</a:t>
            </a:r>
            <a:r>
              <a:rPr lang="hu-HU" dirty="0" smtClean="0">
                <a:sym typeface="Wingdings"/>
              </a:rPr>
              <a:t> régió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Inger erősségének (</a:t>
            </a:r>
            <a:r>
              <a:rPr lang="hu-HU" dirty="0" err="1" smtClean="0">
                <a:sym typeface="Wingdings"/>
              </a:rPr>
              <a:t>amplitudó</a:t>
            </a:r>
            <a:r>
              <a:rPr lang="hu-HU" dirty="0" smtClean="0">
                <a:sym typeface="Wingdings"/>
              </a:rPr>
              <a:t>/frekvencia) növelésével előbb ügetés aztán vágta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Ugyanez a hatás a felső nyaki régió ingerlésével  </a:t>
            </a:r>
            <a:r>
              <a:rPr lang="hu-HU" dirty="0" err="1" smtClean="0">
                <a:sym typeface="Wingdings"/>
              </a:rPr>
              <a:t>lokomotoros</a:t>
            </a:r>
            <a:r>
              <a:rPr lang="hu-HU" dirty="0" smtClean="0">
                <a:sym typeface="Wingdings"/>
              </a:rPr>
              <a:t> csík</a:t>
            </a:r>
          </a:p>
          <a:p>
            <a:pPr marL="285750" indent="-285750">
              <a:buFont typeface="Arial" pitchFamily="34" charset="0"/>
              <a:buChar char="•"/>
            </a:pPr>
            <a:endParaRPr lang="hu-HU" dirty="0">
              <a:sym typeface="Wingding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Helyváltoztató mozgás gerincvelői struktúrák által valósul meg, amik serkentő inputot kapnak </a:t>
            </a:r>
            <a:r>
              <a:rPr lang="hu-HU" dirty="0" err="1" smtClean="0">
                <a:sym typeface="Wingdings"/>
              </a:rPr>
              <a:t>szupraspinális</a:t>
            </a:r>
            <a:r>
              <a:rPr lang="hu-HU" dirty="0" smtClean="0">
                <a:sym typeface="Wingdings"/>
              </a:rPr>
              <a:t> központokból pl. a középagyi </a:t>
            </a:r>
            <a:r>
              <a:rPr lang="hu-HU" dirty="0" err="1" smtClean="0">
                <a:sym typeface="Wingdings"/>
              </a:rPr>
              <a:t>lokomotoros</a:t>
            </a:r>
            <a:r>
              <a:rPr lang="hu-HU" dirty="0" smtClean="0">
                <a:sym typeface="Wingdings"/>
              </a:rPr>
              <a:t> régió</a:t>
            </a:r>
            <a:endParaRPr lang="hu-HU" dirty="0" smtClean="0"/>
          </a:p>
        </p:txBody>
      </p:sp>
      <p:sp>
        <p:nvSpPr>
          <p:cNvPr id="6" name="Cím 2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86409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hu-HU" dirty="0"/>
              <a:t>Járás szabályozás - </a:t>
            </a:r>
            <a:r>
              <a:rPr lang="hu-HU" dirty="0" smtClean="0"/>
              <a:t>mintázat generátorok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898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hu-HU" dirty="0" smtClean="0"/>
              <a:t>A gerincvelő </a:t>
            </a:r>
            <a:r>
              <a:rPr lang="hu-HU" dirty="0" err="1" smtClean="0"/>
              <a:t>lokomotoros</a:t>
            </a:r>
            <a:r>
              <a:rPr lang="hu-HU" dirty="0" smtClean="0"/>
              <a:t> mintázat generátorai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467544" y="1557947"/>
            <a:ext cx="83529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Központi mintázat </a:t>
            </a:r>
            <a:r>
              <a:rPr lang="hu-HU" b="1" dirty="0"/>
              <a:t>generátor </a:t>
            </a:r>
            <a:r>
              <a:rPr lang="hu-HU" b="1" dirty="0" smtClean="0"/>
              <a:t>= </a:t>
            </a:r>
            <a:r>
              <a:rPr lang="hu-HU" b="1" dirty="0" err="1" smtClean="0"/>
              <a:t>Central</a:t>
            </a:r>
            <a:r>
              <a:rPr lang="hu-HU" b="1" dirty="0" smtClean="0"/>
              <a:t> </a:t>
            </a:r>
            <a:r>
              <a:rPr lang="hu-HU" b="1" dirty="0" err="1"/>
              <a:t>Pattern</a:t>
            </a:r>
            <a:r>
              <a:rPr lang="hu-HU" b="1" dirty="0"/>
              <a:t> </a:t>
            </a:r>
            <a:r>
              <a:rPr lang="hu-HU" b="1" dirty="0" err="1"/>
              <a:t>Generator</a:t>
            </a:r>
            <a:r>
              <a:rPr lang="hu-HU" b="1" dirty="0"/>
              <a:t> (CPG</a:t>
            </a:r>
            <a:r>
              <a:rPr lang="hu-HU" b="1" dirty="0" smtClean="0"/>
              <a:t>) </a:t>
            </a:r>
          </a:p>
          <a:p>
            <a:endParaRPr lang="hu-HU" dirty="0"/>
          </a:p>
          <a:p>
            <a:r>
              <a:rPr lang="hu-HU" b="1" dirty="0" smtClean="0"/>
              <a:t>Motoros, önfenntartó mintázatot generál, ami független a bejövő szenzoros információktól és felső központi inputoktól</a:t>
            </a:r>
          </a:p>
          <a:p>
            <a:endParaRPr lang="hu-HU" dirty="0"/>
          </a:p>
          <a:p>
            <a:r>
              <a:rPr lang="hu-HU" dirty="0" smtClean="0"/>
              <a:t>A legtöbb ciklikus mozgásnak van </a:t>
            </a:r>
            <a:r>
              <a:rPr lang="hu-HU" dirty="0" err="1" smtClean="0"/>
              <a:t>CPG-e</a:t>
            </a:r>
            <a:r>
              <a:rPr lang="hu-HU" dirty="0" smtClean="0"/>
              <a:t>: helyváltoztatás, légzés, rágás, vakarózás</a:t>
            </a:r>
          </a:p>
          <a:p>
            <a:endParaRPr lang="hu-HU" dirty="0" smtClean="0"/>
          </a:p>
          <a:p>
            <a:r>
              <a:rPr lang="hu-HU" dirty="0">
                <a:sym typeface="Wingdings"/>
              </a:rPr>
              <a:t>Emberben csak közvetett bizonyíték van a </a:t>
            </a:r>
            <a:r>
              <a:rPr lang="hu-HU" dirty="0" smtClean="0">
                <a:sym typeface="Wingdings"/>
              </a:rPr>
              <a:t>létezésére:</a:t>
            </a:r>
            <a:endParaRPr lang="hu-HU" dirty="0"/>
          </a:p>
          <a:p>
            <a:pPr marL="285750" indent="-285750">
              <a:buFont typeface="Wingdings" pitchFamily="2" charset="2"/>
              <a:buChar char=""/>
            </a:pPr>
            <a:r>
              <a:rPr lang="hu-HU" b="1" dirty="0" smtClean="0"/>
              <a:t>Velünk születettek </a:t>
            </a:r>
            <a:r>
              <a:rPr lang="hu-HU" dirty="0" smtClean="0">
                <a:sym typeface="Wingdings"/>
              </a:rPr>
              <a:t> ezt bizonyítja a csecsemők lépő mozdulatai (de a csecsemő önálló járásra nem képes, mert nem tudja megtartani az egyensúlyát)</a:t>
            </a:r>
          </a:p>
          <a:p>
            <a:pPr marL="285750" indent="-285750">
              <a:buFont typeface="Wingdings" pitchFamily="2" charset="2"/>
              <a:buChar char=""/>
            </a:pPr>
            <a:endParaRPr lang="hu-HU" dirty="0">
              <a:sym typeface="Wingdings"/>
            </a:endParaRPr>
          </a:p>
          <a:p>
            <a:pPr marL="285750" indent="-285750">
              <a:buFont typeface="Wingdings" pitchFamily="2" charset="2"/>
              <a:buChar char=""/>
            </a:pPr>
            <a:r>
              <a:rPr lang="hu-HU" dirty="0" smtClean="0">
                <a:sym typeface="Wingdings"/>
              </a:rPr>
              <a:t>CPG a </a:t>
            </a:r>
            <a:r>
              <a:rPr lang="hu-HU" b="1" dirty="0" smtClean="0">
                <a:sym typeface="Wingdings"/>
              </a:rPr>
              <a:t>gerincvelőben</a:t>
            </a:r>
            <a:r>
              <a:rPr lang="hu-HU" dirty="0" smtClean="0">
                <a:sym typeface="Wingdings"/>
              </a:rPr>
              <a:t> található  bizonyíték: </a:t>
            </a:r>
            <a:r>
              <a:rPr lang="hu-HU" dirty="0" err="1" smtClean="0">
                <a:sym typeface="Wingdings"/>
              </a:rPr>
              <a:t>anencephaliás</a:t>
            </a:r>
            <a:r>
              <a:rPr lang="hu-HU" dirty="0" smtClean="0">
                <a:sym typeface="Wingdings"/>
              </a:rPr>
              <a:t> csecsemő is képes lépő mozdulatokra</a:t>
            </a:r>
          </a:p>
          <a:p>
            <a:endParaRPr lang="hu-HU" dirty="0">
              <a:sym typeface="Wingdings"/>
            </a:endParaRPr>
          </a:p>
          <a:p>
            <a:r>
              <a:rPr lang="hu-HU" dirty="0" smtClean="0">
                <a:sym typeface="Wingdings"/>
              </a:rPr>
              <a:t>Az alapvető mechanizmusokat tekintve nincs különbség a 2 és 4 végtagos járás között</a:t>
            </a:r>
          </a:p>
        </p:txBody>
      </p:sp>
    </p:spTree>
    <p:extLst>
      <p:ext uri="{BB962C8B-B14F-4D97-AF65-F5344CB8AC3E}">
        <p14:creationId xmlns:p14="http://schemas.microsoft.com/office/powerpoint/2010/main" val="211420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zövegdoboz 22"/>
          <p:cNvSpPr txBox="1"/>
          <p:nvPr/>
        </p:nvSpPr>
        <p:spPr>
          <a:xfrm>
            <a:off x="611560" y="1484784"/>
            <a:ext cx="79928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ym typeface="Wingdings"/>
              </a:rPr>
              <a:t>Fejlődése</a:t>
            </a:r>
          </a:p>
          <a:p>
            <a:endParaRPr lang="hu-HU" dirty="0">
              <a:sym typeface="Wingding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Velünk született mintázat: csecsemő lépő mozdulatai, ahol a lábujjak érik először a talajt</a:t>
            </a:r>
          </a:p>
          <a:p>
            <a:pPr marL="285750" indent="-285750">
              <a:buFont typeface="Arial" pitchFamily="34" charset="0"/>
              <a:buChar char="•"/>
            </a:pPr>
            <a:endParaRPr lang="hu-HU" dirty="0">
              <a:sym typeface="Wingding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Néhány hét után eltűnik</a:t>
            </a:r>
          </a:p>
          <a:p>
            <a:pPr marL="285750" indent="-285750">
              <a:buFont typeface="Arial" pitchFamily="34" charset="0"/>
              <a:buChar char="•"/>
            </a:pPr>
            <a:endParaRPr lang="hu-HU" dirty="0">
              <a:sym typeface="Wingding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9 hónapos kor körül a gyermek elkezdi a veleszületett programot a külső környezethez alakítani = alsó végtag izmaink aktivációja megváltozik, </a:t>
            </a:r>
            <a:r>
              <a:rPr lang="hu-HU" dirty="0" err="1" smtClean="0">
                <a:sym typeface="Wingdings"/>
              </a:rPr>
              <a:t>polisynapticus</a:t>
            </a:r>
            <a:r>
              <a:rPr lang="hu-HU" dirty="0" smtClean="0">
                <a:sym typeface="Wingdings"/>
              </a:rPr>
              <a:t> gerincvelői reflexek kerülnek előtérbe</a:t>
            </a:r>
          </a:p>
          <a:p>
            <a:pPr marL="285750" indent="-285750">
              <a:buFont typeface="Arial" pitchFamily="34" charset="0"/>
              <a:buChar char="•"/>
            </a:pPr>
            <a:endParaRPr lang="hu-HU" dirty="0">
              <a:sym typeface="Wingding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Kezdetben a lábak, mint merev pálcikák</a:t>
            </a:r>
          </a:p>
          <a:p>
            <a:pPr marL="285750" indent="-285750">
              <a:buFont typeface="Arial" pitchFamily="34" charset="0"/>
              <a:buChar char="•"/>
            </a:pPr>
            <a:endParaRPr lang="hu-HU" dirty="0">
              <a:sym typeface="Wingding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Átmegy a támasz láb feletti átgördülésbe</a:t>
            </a:r>
            <a:endParaRPr lang="hu-HU" dirty="0">
              <a:sym typeface="Wingdings"/>
            </a:endParaRPr>
          </a:p>
        </p:txBody>
      </p:sp>
      <p:sp>
        <p:nvSpPr>
          <p:cNvPr id="5" name="Cím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hu-HU" dirty="0" smtClean="0"/>
              <a:t>A gerincvelő </a:t>
            </a:r>
            <a:r>
              <a:rPr lang="hu-HU" dirty="0" err="1" smtClean="0"/>
              <a:t>lokomotoros</a:t>
            </a:r>
            <a:r>
              <a:rPr lang="hu-HU" dirty="0" smtClean="0"/>
              <a:t> mintázat generátorai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1699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zövegdoboz 22"/>
          <p:cNvSpPr txBox="1"/>
          <p:nvPr/>
        </p:nvSpPr>
        <p:spPr>
          <a:xfrm>
            <a:off x="467544" y="1412776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 féle CPG</a:t>
            </a:r>
          </a:p>
          <a:p>
            <a:endParaRPr lang="hu-HU" dirty="0">
              <a:sym typeface="Wingdings"/>
            </a:endParaRPr>
          </a:p>
          <a:p>
            <a:pPr marL="342900" indent="-342900">
              <a:buFont typeface="+mj-lt"/>
              <a:buAutoNum type="arabicPeriod"/>
            </a:pPr>
            <a:r>
              <a:rPr lang="hu-HU" dirty="0" smtClean="0">
                <a:sym typeface="Wingdings"/>
              </a:rPr>
              <a:t>Endogén ritmusgenerátor</a:t>
            </a:r>
          </a:p>
          <a:p>
            <a:pPr marL="342900" indent="-342900">
              <a:buFont typeface="+mj-lt"/>
              <a:buAutoNum type="arabicPeriod"/>
            </a:pPr>
            <a:endParaRPr lang="hu-HU" dirty="0">
              <a:sym typeface="Wingdings"/>
            </a:endParaRPr>
          </a:p>
          <a:p>
            <a:r>
              <a:rPr lang="hu-HU" dirty="0" smtClean="0">
                <a:sym typeface="Wingdings"/>
              </a:rPr>
              <a:t>	pl.: gerincesek légzése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842675"/>
            <a:ext cx="6315956" cy="196242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58" y="1874441"/>
            <a:ext cx="4409267" cy="2736994"/>
          </a:xfrm>
          <a:prstGeom prst="rect">
            <a:avLst/>
          </a:prstGeom>
        </p:spPr>
      </p:pic>
      <p:sp>
        <p:nvSpPr>
          <p:cNvPr id="7" name="Cím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hu-HU" dirty="0" smtClean="0"/>
              <a:t>A gerincvelő </a:t>
            </a:r>
            <a:r>
              <a:rPr lang="hu-HU" dirty="0" err="1" smtClean="0"/>
              <a:t>lokomotoros</a:t>
            </a:r>
            <a:r>
              <a:rPr lang="hu-HU" dirty="0" smtClean="0"/>
              <a:t> mintázat generátorai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3410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17714"/>
            <a:ext cx="8269288" cy="4114800"/>
          </a:xfrm>
        </p:spPr>
        <p:txBody>
          <a:bodyPr/>
          <a:lstStyle/>
          <a:p>
            <a:r>
              <a:rPr lang="hu-HU" b="1" dirty="0" smtClean="0"/>
              <a:t>Támaszfázis</a:t>
            </a:r>
            <a:endParaRPr lang="en-US" b="1" dirty="0" smtClean="0"/>
          </a:p>
          <a:p>
            <a:r>
              <a:rPr lang="hu-HU" b="1" dirty="0" smtClean="0"/>
              <a:t>Lendítőfázis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dirty="0" smtClean="0"/>
              <a:t>Mindig 1 végtag viszonylatában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09600" y="394469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Járásfázisok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05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zövegdoboz 22"/>
          <p:cNvSpPr txBox="1"/>
          <p:nvPr/>
        </p:nvSpPr>
        <p:spPr>
          <a:xfrm>
            <a:off x="467544" y="1412776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hu-HU" dirty="0" err="1" smtClean="0">
                <a:sym typeface="Wingdings"/>
              </a:rPr>
              <a:t>Szinaptikus</a:t>
            </a:r>
            <a:r>
              <a:rPr lang="hu-HU" dirty="0" smtClean="0">
                <a:sym typeface="Wingdings"/>
              </a:rPr>
              <a:t> interakcióra épülő ritmus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030" y="4776386"/>
            <a:ext cx="6315956" cy="206721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935" y="1782108"/>
            <a:ext cx="5555255" cy="3028100"/>
          </a:xfrm>
          <a:prstGeom prst="rect">
            <a:avLst/>
          </a:prstGeom>
        </p:spPr>
      </p:pic>
      <p:sp>
        <p:nvSpPr>
          <p:cNvPr id="7" name="Cím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hu-HU" dirty="0" smtClean="0"/>
              <a:t>A gerincvelő </a:t>
            </a:r>
            <a:r>
              <a:rPr lang="hu-HU" dirty="0" err="1" smtClean="0"/>
              <a:t>lokomotoros</a:t>
            </a:r>
            <a:r>
              <a:rPr lang="hu-HU" dirty="0" smtClean="0"/>
              <a:t> mintázat generátorai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3057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zövegdoboz 22"/>
          <p:cNvSpPr txBox="1"/>
          <p:nvPr/>
        </p:nvSpPr>
        <p:spPr>
          <a:xfrm>
            <a:off x="467544" y="1412776"/>
            <a:ext cx="83529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ym typeface="Wingdings"/>
              </a:rPr>
              <a:t>Fél központ modell: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egy oldali mintázatgenerátor áll egy </a:t>
            </a:r>
            <a:r>
              <a:rPr lang="hu-HU" dirty="0" err="1" smtClean="0">
                <a:sym typeface="Wingdings"/>
              </a:rPr>
              <a:t>flexorokat</a:t>
            </a:r>
            <a:r>
              <a:rPr lang="hu-HU" dirty="0" smtClean="0">
                <a:sym typeface="Wingdings"/>
              </a:rPr>
              <a:t> serkentő és egy </a:t>
            </a:r>
            <a:r>
              <a:rPr lang="hu-HU" dirty="0" err="1" smtClean="0">
                <a:sym typeface="Wingdings"/>
              </a:rPr>
              <a:t>extenzorokat</a:t>
            </a:r>
            <a:r>
              <a:rPr lang="hu-HU" dirty="0" smtClean="0">
                <a:sym typeface="Wingdings"/>
              </a:rPr>
              <a:t> serkentő félből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Közöttük interakció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Egyik aktivitása elnyomja a másikét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Aktivitás növekedésével nő a másikra gyakorolt gátló hatás, annak a félnek az aktivitása csökken, így csökken az aktiváltra gyakorolt gátló hatása 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A két </a:t>
            </a:r>
            <a:r>
              <a:rPr lang="hu-HU" dirty="0" err="1" smtClean="0">
                <a:sym typeface="Wingdings"/>
              </a:rPr>
              <a:t>félközpont</a:t>
            </a:r>
            <a:r>
              <a:rPr lang="hu-HU" dirty="0" smtClean="0">
                <a:sym typeface="Wingdings"/>
              </a:rPr>
              <a:t> neuronjai gyorsan fáradnak: magas aktivitást csak rövid ideig tartja fent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Hierarchikusan magasabb központi idegrendszeri struktúrákból inputot kapnak a ritmikus mozgás megkezdésére, leállítására és a mintázat módosítására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Perifériás szenzorokból is kap információt: vizuális, </a:t>
            </a:r>
            <a:r>
              <a:rPr lang="hu-HU" dirty="0" err="1" smtClean="0">
                <a:sym typeface="Wingdings"/>
              </a:rPr>
              <a:t>vesztibuláris</a:t>
            </a:r>
            <a:r>
              <a:rPr lang="hu-HU" dirty="0" smtClean="0">
                <a:sym typeface="Wingdings"/>
              </a:rPr>
              <a:t> és </a:t>
            </a:r>
            <a:r>
              <a:rPr lang="hu-HU" dirty="0" err="1" smtClean="0">
                <a:sym typeface="Wingdings"/>
              </a:rPr>
              <a:t>proprioceptív</a:t>
            </a:r>
            <a:r>
              <a:rPr lang="hu-HU" dirty="0" smtClean="0">
                <a:sym typeface="Wingdings"/>
              </a:rPr>
              <a:t> rendszerből </a:t>
            </a:r>
            <a:r>
              <a:rPr lang="hu-HU" dirty="0"/>
              <a:t> </a:t>
            </a:r>
            <a:r>
              <a:rPr lang="hu-HU" dirty="0">
                <a:sym typeface="Wingdings"/>
              </a:rPr>
              <a:t> </a:t>
            </a:r>
            <a:r>
              <a:rPr lang="hu-HU" dirty="0" smtClean="0">
                <a:sym typeface="Wingdings"/>
              </a:rPr>
              <a:t>módosítani képes a mintázatot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Akaratlagos módosítás is lehetséges (felsőbb központok)</a:t>
            </a:r>
            <a:endParaRPr lang="hu-HU" dirty="0">
              <a:sym typeface="Wingdings"/>
            </a:endParaRPr>
          </a:p>
          <a:p>
            <a:endParaRPr lang="hu-HU" dirty="0" smtClean="0">
              <a:sym typeface="Wingdings"/>
            </a:endParaRPr>
          </a:p>
        </p:txBody>
      </p:sp>
      <p:sp>
        <p:nvSpPr>
          <p:cNvPr id="5" name="Cím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hu-HU" dirty="0" smtClean="0"/>
              <a:t>A gerincvelő </a:t>
            </a:r>
            <a:r>
              <a:rPr lang="hu-HU" dirty="0" err="1" smtClean="0"/>
              <a:t>lokomotoros</a:t>
            </a:r>
            <a:r>
              <a:rPr lang="hu-HU" dirty="0" smtClean="0"/>
              <a:t> mintázat generátorai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0332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zövegdoboz 22"/>
          <p:cNvSpPr txBox="1"/>
          <p:nvPr/>
        </p:nvSpPr>
        <p:spPr>
          <a:xfrm>
            <a:off x="467544" y="1412776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ym typeface="Wingdings"/>
              </a:rPr>
              <a:t>Fél központ modell: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132856"/>
            <a:ext cx="3794042" cy="3954354"/>
          </a:xfrm>
          <a:prstGeom prst="rect">
            <a:avLst/>
          </a:prstGeom>
        </p:spPr>
      </p:pic>
      <p:sp>
        <p:nvSpPr>
          <p:cNvPr id="6" name="Cím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hu-HU" dirty="0" smtClean="0"/>
              <a:t>A gerincvelő </a:t>
            </a:r>
            <a:r>
              <a:rPr lang="hu-HU" dirty="0" err="1" smtClean="0"/>
              <a:t>lokomotoros</a:t>
            </a:r>
            <a:r>
              <a:rPr lang="hu-HU" dirty="0" smtClean="0"/>
              <a:t> mintázat generátorai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4837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hu-HU" dirty="0" smtClean="0"/>
              <a:t>CPG </a:t>
            </a:r>
            <a:r>
              <a:rPr lang="hu-HU" dirty="0" err="1" smtClean="0"/>
              <a:t>supraspinalis</a:t>
            </a:r>
            <a:r>
              <a:rPr lang="hu-HU" dirty="0" smtClean="0"/>
              <a:t> és </a:t>
            </a:r>
            <a:r>
              <a:rPr lang="hu-HU" dirty="0" err="1" smtClean="0"/>
              <a:t>afferens</a:t>
            </a:r>
            <a:r>
              <a:rPr lang="hu-HU" dirty="0" smtClean="0"/>
              <a:t> módosítása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611560" y="1701963"/>
            <a:ext cx="79928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CPG és gerincvelői reflexek agytörzsi és </a:t>
            </a:r>
            <a:r>
              <a:rPr lang="hu-HU" dirty="0" err="1" smtClean="0">
                <a:sym typeface="Wingdings"/>
              </a:rPr>
              <a:t>corticospinalis</a:t>
            </a:r>
            <a:r>
              <a:rPr lang="hu-HU" dirty="0" smtClean="0">
                <a:sym typeface="Wingdings"/>
              </a:rPr>
              <a:t> kontroll alatt állnak  akaratlagos parancsok hatnak a gerincvelői helyváltoztatás generátorára  pl. a járás iránya megváltozik</a:t>
            </a:r>
          </a:p>
          <a:p>
            <a:pPr marL="285750" indent="-285750">
              <a:buFont typeface="Arial" pitchFamily="34" charset="0"/>
              <a:buChar char="•"/>
            </a:pPr>
            <a:endParaRPr lang="hu-HU" dirty="0">
              <a:sym typeface="Wingding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Főemlősökben a </a:t>
            </a:r>
            <a:r>
              <a:rPr lang="hu-HU" dirty="0" err="1" smtClean="0">
                <a:sym typeface="Wingdings"/>
              </a:rPr>
              <a:t>corticospinális</a:t>
            </a:r>
            <a:r>
              <a:rPr lang="hu-HU" dirty="0" smtClean="0">
                <a:sym typeface="Wingdings"/>
              </a:rPr>
              <a:t> szabályozás jelentősége megnő, járás jobban függ a </a:t>
            </a:r>
            <a:r>
              <a:rPr lang="hu-HU" dirty="0" err="1" smtClean="0">
                <a:sym typeface="Wingdings"/>
              </a:rPr>
              <a:t>supraspinális</a:t>
            </a:r>
            <a:r>
              <a:rPr lang="hu-HU" dirty="0" smtClean="0">
                <a:sym typeface="Wingdings"/>
              </a:rPr>
              <a:t> központok CPG aktivációjától</a:t>
            </a:r>
          </a:p>
          <a:p>
            <a:pPr marL="285750" indent="-285750">
              <a:buFont typeface="Arial" pitchFamily="34" charset="0"/>
              <a:buChar char="•"/>
            </a:pPr>
            <a:endParaRPr lang="hu-HU" dirty="0">
              <a:sym typeface="Wingding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Gerincvelői </a:t>
            </a:r>
            <a:r>
              <a:rPr lang="hu-HU" dirty="0" err="1" smtClean="0">
                <a:sym typeface="Wingdings"/>
              </a:rPr>
              <a:t>neuronköröket</a:t>
            </a:r>
            <a:r>
              <a:rPr lang="hu-HU" dirty="0" smtClean="0">
                <a:sym typeface="Wingdings"/>
              </a:rPr>
              <a:t> a </a:t>
            </a:r>
            <a:r>
              <a:rPr lang="hu-HU" dirty="0" err="1" smtClean="0">
                <a:sym typeface="Wingdings"/>
              </a:rPr>
              <a:t>supraspinalis</a:t>
            </a:r>
            <a:r>
              <a:rPr lang="hu-HU" dirty="0">
                <a:sym typeface="Wingdings"/>
              </a:rPr>
              <a:t> </a:t>
            </a:r>
            <a:r>
              <a:rPr lang="hu-HU" dirty="0" smtClean="0">
                <a:sym typeface="Wingdings"/>
              </a:rPr>
              <a:t>input gátolni tudja</a:t>
            </a:r>
          </a:p>
          <a:p>
            <a:pPr marL="285750" indent="-285750">
              <a:buFont typeface="Arial" pitchFamily="34" charset="0"/>
              <a:buChar char="•"/>
            </a:pPr>
            <a:endParaRPr lang="hu-HU" dirty="0" smtClean="0">
              <a:sym typeface="Wingding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dirty="0" err="1">
                <a:sym typeface="Wingdings"/>
              </a:rPr>
              <a:t>Afferens</a:t>
            </a:r>
            <a:r>
              <a:rPr lang="hu-HU" dirty="0">
                <a:sym typeface="Wingdings"/>
              </a:rPr>
              <a:t> </a:t>
            </a:r>
            <a:r>
              <a:rPr lang="hu-HU" dirty="0" smtClean="0">
                <a:sym typeface="Wingdings"/>
              </a:rPr>
              <a:t>információk (vizuális, </a:t>
            </a:r>
            <a:r>
              <a:rPr lang="hu-HU" dirty="0" err="1" smtClean="0">
                <a:sym typeface="Wingdings"/>
              </a:rPr>
              <a:t>vesztibuláris</a:t>
            </a:r>
            <a:r>
              <a:rPr lang="hu-HU" dirty="0" smtClean="0">
                <a:sym typeface="Wingdings"/>
              </a:rPr>
              <a:t>, </a:t>
            </a:r>
            <a:r>
              <a:rPr lang="hu-HU" dirty="0" err="1" smtClean="0">
                <a:sym typeface="Wingdings"/>
              </a:rPr>
              <a:t>proprioceptív</a:t>
            </a:r>
            <a:r>
              <a:rPr lang="hu-HU" dirty="0" smtClean="0">
                <a:sym typeface="Wingdings"/>
              </a:rPr>
              <a:t>) </a:t>
            </a:r>
            <a:r>
              <a:rPr lang="hu-HU" dirty="0">
                <a:sym typeface="Wingdings"/>
              </a:rPr>
              <a:t>befolyásolják a mintázatot, CPG kiválasztja a járás szempontjából fontos információkat, ezeket alapján hajtja végre az esetlegesen szükséges mintázat </a:t>
            </a:r>
            <a:r>
              <a:rPr lang="hu-HU" dirty="0" smtClean="0">
                <a:sym typeface="Wingdings"/>
              </a:rPr>
              <a:t>módosítást</a:t>
            </a:r>
            <a:endParaRPr lang="hu-HU" dirty="0">
              <a:sym typeface="Wingdings"/>
            </a:endParaRPr>
          </a:p>
          <a:p>
            <a:pPr marL="285750" indent="-285750">
              <a:buFont typeface="Arial" pitchFamily="34" charset="0"/>
              <a:buChar char="•"/>
            </a:pPr>
            <a:endParaRPr lang="hu-HU" dirty="0">
              <a:sym typeface="Wingding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Központi idegrendszeri </a:t>
            </a:r>
            <a:r>
              <a:rPr lang="hu-HU" dirty="0" err="1" smtClean="0">
                <a:sym typeface="Wingdings"/>
              </a:rPr>
              <a:t>léziók</a:t>
            </a:r>
            <a:r>
              <a:rPr lang="hu-HU" dirty="0" smtClean="0">
                <a:sym typeface="Wingdings"/>
              </a:rPr>
              <a:t> nyomán  megbomlik a jól működő együttműködés az </a:t>
            </a:r>
            <a:r>
              <a:rPr lang="hu-HU" dirty="0" err="1" smtClean="0">
                <a:sym typeface="Wingdings"/>
              </a:rPr>
              <a:t>afferens</a:t>
            </a:r>
            <a:r>
              <a:rPr lang="hu-HU" dirty="0" smtClean="0">
                <a:sym typeface="Wingdings"/>
              </a:rPr>
              <a:t> input és a mintázat generátor között</a:t>
            </a:r>
            <a:endParaRPr lang="hu-HU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251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u-HU" dirty="0" smtClean="0"/>
              <a:t>Járás integratív szabályozása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611560" y="1484784"/>
            <a:ext cx="79928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sym typeface="Wingdings"/>
              </a:rPr>
              <a:t>Flexor</a:t>
            </a:r>
            <a:r>
              <a:rPr lang="hu-HU" dirty="0" smtClean="0">
                <a:sym typeface="Wingdings"/>
              </a:rPr>
              <a:t> és </a:t>
            </a:r>
            <a:r>
              <a:rPr lang="hu-HU" dirty="0" err="1" smtClean="0">
                <a:sym typeface="Wingdings"/>
              </a:rPr>
              <a:t>extenzor</a:t>
            </a:r>
            <a:r>
              <a:rPr lang="hu-HU" dirty="0" smtClean="0">
                <a:sym typeface="Wingdings"/>
              </a:rPr>
              <a:t> izmok eltérő szabályozása</a:t>
            </a:r>
          </a:p>
          <a:p>
            <a:endParaRPr lang="hu-HU" dirty="0">
              <a:sym typeface="Wingding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err="1" smtClean="0">
                <a:sym typeface="Wingdings"/>
              </a:rPr>
              <a:t>Flexorok</a:t>
            </a:r>
            <a:r>
              <a:rPr lang="hu-HU" b="1" dirty="0" smtClean="0">
                <a:sym typeface="Wingdings"/>
              </a:rPr>
              <a:t> szabályozásában nagyobb központi meghatározottság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err="1" smtClean="0">
                <a:sym typeface="Wingdings"/>
              </a:rPr>
              <a:t>Extenzorok</a:t>
            </a:r>
            <a:r>
              <a:rPr lang="hu-HU" b="1" dirty="0" smtClean="0">
                <a:sym typeface="Wingdings"/>
              </a:rPr>
              <a:t> aktivitását inkább </a:t>
            </a:r>
            <a:r>
              <a:rPr lang="hu-HU" b="1" dirty="0" err="1" smtClean="0">
                <a:sym typeface="Wingdings"/>
              </a:rPr>
              <a:t>proprioceptív</a:t>
            </a:r>
            <a:r>
              <a:rPr lang="hu-HU" b="1" dirty="0" smtClean="0">
                <a:sym typeface="Wingdings"/>
              </a:rPr>
              <a:t> információk szabályozzák</a:t>
            </a:r>
          </a:p>
          <a:p>
            <a:pPr marL="285750" indent="-285750">
              <a:buFont typeface="Arial" pitchFamily="34" charset="0"/>
              <a:buChar char="•"/>
            </a:pPr>
            <a:endParaRPr lang="hu-HU" dirty="0">
              <a:sym typeface="Wingdings"/>
            </a:endParaRPr>
          </a:p>
          <a:p>
            <a:pPr marL="342900" indent="-342900">
              <a:buFont typeface="+mj-lt"/>
              <a:buAutoNum type="arabicPeriod"/>
            </a:pPr>
            <a:r>
              <a:rPr lang="hu-HU" dirty="0" smtClean="0">
                <a:sym typeface="Wingdings"/>
              </a:rPr>
              <a:t>Erős </a:t>
            </a:r>
            <a:r>
              <a:rPr lang="hu-HU" dirty="0" err="1" smtClean="0">
                <a:sym typeface="Wingdings"/>
              </a:rPr>
              <a:t>presynapticus</a:t>
            </a:r>
            <a:r>
              <a:rPr lang="hu-HU" dirty="0" smtClean="0">
                <a:sym typeface="Wingdings"/>
              </a:rPr>
              <a:t> gátló hatás a </a:t>
            </a:r>
            <a:r>
              <a:rPr lang="hu-HU" dirty="0" err="1" smtClean="0">
                <a:sym typeface="Wingdings"/>
              </a:rPr>
              <a:t>flexorok</a:t>
            </a:r>
            <a:r>
              <a:rPr lang="hu-HU" dirty="0" smtClean="0">
                <a:sym typeface="Wingdings"/>
              </a:rPr>
              <a:t> </a:t>
            </a:r>
            <a:r>
              <a:rPr lang="hu-HU" dirty="0" err="1" smtClean="0">
                <a:sym typeface="Wingdings"/>
              </a:rPr>
              <a:t>I-es</a:t>
            </a:r>
            <a:r>
              <a:rPr lang="hu-HU" dirty="0" smtClean="0">
                <a:sym typeface="Wingdings"/>
              </a:rPr>
              <a:t> </a:t>
            </a:r>
            <a:r>
              <a:rPr lang="hu-HU" dirty="0" err="1" smtClean="0">
                <a:sym typeface="Wingdings"/>
              </a:rPr>
              <a:t>afferensétől</a:t>
            </a:r>
            <a:r>
              <a:rPr lang="hu-HU" dirty="0" smtClean="0">
                <a:sym typeface="Wingdings"/>
              </a:rPr>
              <a:t> az </a:t>
            </a:r>
            <a:r>
              <a:rPr lang="hu-HU" dirty="0" err="1" smtClean="0">
                <a:sym typeface="Wingdings"/>
              </a:rPr>
              <a:t>extenzorok</a:t>
            </a:r>
            <a:r>
              <a:rPr lang="hu-HU" dirty="0" smtClean="0">
                <a:sym typeface="Wingdings"/>
              </a:rPr>
              <a:t> </a:t>
            </a:r>
            <a:r>
              <a:rPr lang="hu-HU" dirty="0" err="1" smtClean="0">
                <a:sym typeface="Wingdings"/>
              </a:rPr>
              <a:t>I-es</a:t>
            </a:r>
            <a:r>
              <a:rPr lang="hu-HU" dirty="0" smtClean="0">
                <a:sym typeface="Wingdings"/>
              </a:rPr>
              <a:t> </a:t>
            </a:r>
            <a:r>
              <a:rPr lang="hu-HU" dirty="0" err="1" smtClean="0">
                <a:sym typeface="Wingdings"/>
              </a:rPr>
              <a:t>afferenséhez</a:t>
            </a:r>
            <a:r>
              <a:rPr lang="hu-HU" dirty="0" smtClean="0">
                <a:sym typeface="Wingdings"/>
              </a:rPr>
              <a:t>, de az </a:t>
            </a:r>
            <a:r>
              <a:rPr lang="hu-HU" dirty="0" err="1" smtClean="0">
                <a:sym typeface="Wingdings"/>
              </a:rPr>
              <a:t>extenzorok</a:t>
            </a:r>
            <a:r>
              <a:rPr lang="hu-HU" dirty="0" smtClean="0">
                <a:sym typeface="Wingdings"/>
              </a:rPr>
              <a:t> hatása a </a:t>
            </a:r>
            <a:r>
              <a:rPr lang="hu-HU" dirty="0" err="1" smtClean="0">
                <a:sym typeface="Wingdings"/>
              </a:rPr>
              <a:t>flexorokra</a:t>
            </a:r>
            <a:r>
              <a:rPr lang="hu-HU" dirty="0" smtClean="0">
                <a:sym typeface="Wingdings"/>
              </a:rPr>
              <a:t> kicsi</a:t>
            </a:r>
          </a:p>
          <a:p>
            <a:pPr marL="342900" indent="-342900">
              <a:buFont typeface="+mj-lt"/>
              <a:buAutoNum type="arabicPeriod"/>
            </a:pPr>
            <a:endParaRPr lang="hu-HU" dirty="0" smtClean="0">
              <a:sym typeface="Wingdings"/>
            </a:endParaRPr>
          </a:p>
          <a:p>
            <a:pPr marL="342900" indent="-342900">
              <a:buFont typeface="+mj-lt"/>
              <a:buAutoNum type="arabicPeriod"/>
            </a:pPr>
            <a:r>
              <a:rPr lang="hu-HU" dirty="0" err="1" smtClean="0">
                <a:sym typeface="Wingdings"/>
              </a:rPr>
              <a:t>Corticospinalis</a:t>
            </a:r>
            <a:r>
              <a:rPr lang="hu-HU" dirty="0" smtClean="0">
                <a:sym typeface="Wingdings"/>
              </a:rPr>
              <a:t> projekciók az alsó végtag </a:t>
            </a:r>
            <a:r>
              <a:rPr lang="hu-HU" dirty="0" err="1" smtClean="0">
                <a:sym typeface="Wingdings"/>
              </a:rPr>
              <a:t>motorneuronjaihoz</a:t>
            </a:r>
            <a:r>
              <a:rPr lang="hu-HU" dirty="0" smtClean="0">
                <a:sym typeface="Wingdings"/>
              </a:rPr>
              <a:t> erősebbek a </a:t>
            </a:r>
            <a:r>
              <a:rPr lang="hu-HU" dirty="0" err="1" smtClean="0">
                <a:sym typeface="Wingdings"/>
              </a:rPr>
              <a:t>flexorokhoz</a:t>
            </a:r>
            <a:r>
              <a:rPr lang="hu-HU" dirty="0" smtClean="0">
                <a:sym typeface="Wingdings"/>
              </a:rPr>
              <a:t>, mint az </a:t>
            </a:r>
            <a:r>
              <a:rPr lang="hu-HU" dirty="0" err="1" smtClean="0">
                <a:sym typeface="Wingdings"/>
              </a:rPr>
              <a:t>extenzorokhoz</a:t>
            </a:r>
            <a:endParaRPr lang="hu-HU" dirty="0" smtClean="0">
              <a:sym typeface="Wingdings"/>
            </a:endParaRPr>
          </a:p>
          <a:p>
            <a:pPr marL="342900" indent="-342900">
              <a:buFont typeface="+mj-lt"/>
              <a:buAutoNum type="arabicPeriod"/>
            </a:pPr>
            <a:endParaRPr lang="hu-HU" dirty="0" smtClean="0">
              <a:sym typeface="Wingdings"/>
            </a:endParaRPr>
          </a:p>
          <a:p>
            <a:pPr marL="342900" indent="-342900">
              <a:buFont typeface="+mj-lt"/>
              <a:buAutoNum type="arabicPeriod"/>
            </a:pPr>
            <a:r>
              <a:rPr lang="hu-HU" dirty="0" smtClean="0">
                <a:sym typeface="Wingdings"/>
              </a:rPr>
              <a:t>A </a:t>
            </a:r>
            <a:r>
              <a:rPr lang="hu-HU" dirty="0" err="1" smtClean="0">
                <a:sym typeface="Wingdings"/>
              </a:rPr>
              <a:t>flexorok</a:t>
            </a:r>
            <a:r>
              <a:rPr lang="hu-HU" dirty="0" smtClean="0">
                <a:sym typeface="Wingdings"/>
              </a:rPr>
              <a:t> aktivitását szabályozó </a:t>
            </a:r>
            <a:r>
              <a:rPr lang="hu-HU" dirty="0" err="1" smtClean="0">
                <a:sym typeface="Wingdings"/>
              </a:rPr>
              <a:t>neuronkörök</a:t>
            </a:r>
            <a:r>
              <a:rPr lang="hu-HU" dirty="0" smtClean="0">
                <a:sym typeface="Wingdings"/>
              </a:rPr>
              <a:t> egymást gátolják járás során, míg az </a:t>
            </a:r>
            <a:r>
              <a:rPr lang="hu-HU" dirty="0" err="1" smtClean="0">
                <a:sym typeface="Wingdings"/>
              </a:rPr>
              <a:t>extenzor</a:t>
            </a:r>
            <a:r>
              <a:rPr lang="hu-HU" dirty="0" smtClean="0">
                <a:sym typeface="Wingdings"/>
              </a:rPr>
              <a:t> körök közötti összeköttetés gyenge</a:t>
            </a:r>
            <a:endParaRPr lang="hu-HU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27436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u-HU" dirty="0" smtClean="0"/>
              <a:t>Járás integratív szabályozása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611560" y="1268760"/>
            <a:ext cx="79928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ym typeface="Wingdings"/>
              </a:rPr>
              <a:t>Két alsó végtag közötti koordináció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flexibilis </a:t>
            </a:r>
            <a:r>
              <a:rPr lang="hu-HU" dirty="0" err="1" smtClean="0">
                <a:sym typeface="Wingdings"/>
              </a:rPr>
              <a:t>neuronális</a:t>
            </a:r>
            <a:r>
              <a:rPr lang="hu-HU" dirty="0" smtClean="0">
                <a:sym typeface="Wingdings"/>
              </a:rPr>
              <a:t> összekapcsolódás gerincvelői szinten: bal és jobb 	mellső szarv </a:t>
            </a:r>
            <a:r>
              <a:rPr lang="hu-HU" dirty="0" err="1" smtClean="0">
                <a:sym typeface="Wingdings"/>
              </a:rPr>
              <a:t>CPG-i</a:t>
            </a:r>
            <a:r>
              <a:rPr lang="hu-HU" dirty="0" smtClean="0">
                <a:sym typeface="Wingdings"/>
              </a:rPr>
              <a:t> közötti összeköttetés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lábak kölcsönös befolyásolják egymás mozgásának mind időbeli, mind 	térbeli aspektusait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egyik láb lendítőfázis indításának feltétele a másik láb támaszfázisa</a:t>
            </a:r>
          </a:p>
          <a:p>
            <a:endParaRPr lang="hu-HU" dirty="0">
              <a:sym typeface="Wingdings"/>
            </a:endParaRPr>
          </a:p>
          <a:p>
            <a:r>
              <a:rPr lang="hu-HU" dirty="0" smtClean="0">
                <a:sym typeface="Wingdings"/>
              </a:rPr>
              <a:t>Felső és alsó végtagok közötti koordináció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err="1" smtClean="0">
                <a:sym typeface="Wingdings"/>
              </a:rPr>
              <a:t>neuronális</a:t>
            </a:r>
            <a:r>
              <a:rPr lang="hu-HU" dirty="0" smtClean="0">
                <a:sym typeface="Wingdings"/>
              </a:rPr>
              <a:t> koordináció és reflex módosulások evolúciósan konzerváltak a 	az ember </a:t>
            </a:r>
            <a:r>
              <a:rPr lang="hu-HU" dirty="0" err="1" smtClean="0">
                <a:sym typeface="Wingdings"/>
              </a:rPr>
              <a:t>lumbális</a:t>
            </a:r>
            <a:r>
              <a:rPr lang="hu-HU" dirty="0" smtClean="0">
                <a:sym typeface="Wingdings"/>
              </a:rPr>
              <a:t> és </a:t>
            </a:r>
            <a:r>
              <a:rPr lang="hu-HU" dirty="0" err="1" smtClean="0">
                <a:sym typeface="Wingdings"/>
              </a:rPr>
              <a:t>cervikális</a:t>
            </a:r>
            <a:r>
              <a:rPr lang="hu-HU" dirty="0" smtClean="0">
                <a:sym typeface="Wingdings"/>
              </a:rPr>
              <a:t> gerincvelői szakaszaiban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Felső és alsó végtag izmai között </a:t>
            </a:r>
            <a:r>
              <a:rPr lang="hu-HU" dirty="0" err="1" smtClean="0">
                <a:sym typeface="Wingdings"/>
              </a:rPr>
              <a:t>neuronális</a:t>
            </a:r>
            <a:r>
              <a:rPr lang="hu-HU" dirty="0" smtClean="0">
                <a:sym typeface="Wingdings"/>
              </a:rPr>
              <a:t> </a:t>
            </a:r>
            <a:r>
              <a:rPr lang="hu-HU" dirty="0" err="1" smtClean="0">
                <a:sym typeface="Wingdings"/>
              </a:rPr>
              <a:t>összekötettés</a:t>
            </a:r>
            <a:r>
              <a:rPr lang="hu-HU" dirty="0" smtClean="0">
                <a:sym typeface="Wingdings"/>
              </a:rPr>
              <a:t> a különböző 	helyváltoztató mozgásforma esetén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Kar és láb mozgásai között fix frekvenciás kapcsolat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A </a:t>
            </a:r>
            <a:r>
              <a:rPr lang="hu-HU" dirty="0" err="1" smtClean="0">
                <a:sym typeface="Wingdings"/>
              </a:rPr>
              <a:t>cervikális</a:t>
            </a:r>
            <a:r>
              <a:rPr lang="hu-HU" dirty="0" smtClean="0">
                <a:sym typeface="Wingdings"/>
              </a:rPr>
              <a:t> és </a:t>
            </a:r>
            <a:r>
              <a:rPr lang="hu-HU" dirty="0" err="1" smtClean="0">
                <a:sym typeface="Wingdings"/>
              </a:rPr>
              <a:t>lumbális</a:t>
            </a:r>
            <a:r>
              <a:rPr lang="hu-HU" dirty="0" smtClean="0">
                <a:sym typeface="Wingdings"/>
              </a:rPr>
              <a:t> gerincvelői szegmentumok között </a:t>
            </a:r>
            <a:r>
              <a:rPr lang="hu-HU" dirty="0" err="1" smtClean="0">
                <a:sym typeface="Wingdings"/>
              </a:rPr>
              <a:t>neuronkörök</a:t>
            </a:r>
            <a:r>
              <a:rPr lang="hu-HU" dirty="0" smtClean="0">
                <a:sym typeface="Wingdings"/>
              </a:rPr>
              <a:t> 	képezik az összeköttetést, ahol a neuronok </a:t>
            </a:r>
            <a:r>
              <a:rPr lang="hu-HU" dirty="0" err="1" smtClean="0">
                <a:sym typeface="Wingdings"/>
              </a:rPr>
              <a:t>axonjai</a:t>
            </a:r>
            <a:r>
              <a:rPr lang="hu-HU" dirty="0" smtClean="0">
                <a:sym typeface="Wingdings"/>
              </a:rPr>
              <a:t> </a:t>
            </a:r>
            <a:r>
              <a:rPr lang="hu-HU" dirty="0" err="1" smtClean="0">
                <a:sym typeface="Wingdings"/>
              </a:rPr>
              <a:t>hoszzúak</a:t>
            </a:r>
            <a:endParaRPr lang="hu-HU" dirty="0" smtClean="0">
              <a:sym typeface="Wingdings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Feladatfüggő az összeköttetés: CPG aktivitása szükséges hozzá, ahol a </a:t>
            </a:r>
            <a:r>
              <a:rPr lang="hu-HU" dirty="0" err="1" smtClean="0">
                <a:sym typeface="Wingdings"/>
              </a:rPr>
              <a:t>szupraspinalis</a:t>
            </a:r>
            <a:r>
              <a:rPr lang="hu-HU" dirty="0" smtClean="0">
                <a:sym typeface="Wingdings"/>
              </a:rPr>
              <a:t> kontrollt a </a:t>
            </a:r>
            <a:r>
              <a:rPr lang="hu-HU" dirty="0" err="1" smtClean="0">
                <a:sym typeface="Wingdings"/>
              </a:rPr>
              <a:t>szupplemeter</a:t>
            </a:r>
            <a:r>
              <a:rPr lang="hu-HU" dirty="0" smtClean="0">
                <a:sym typeface="Wingdings"/>
              </a:rPr>
              <a:t> motoros </a:t>
            </a:r>
            <a:r>
              <a:rPr lang="hu-HU" dirty="0" err="1" smtClean="0">
                <a:sym typeface="Wingdings"/>
              </a:rPr>
              <a:t>area</a:t>
            </a:r>
            <a:r>
              <a:rPr lang="hu-HU" dirty="0" smtClean="0">
                <a:sym typeface="Wingdings"/>
              </a:rPr>
              <a:t> adja</a:t>
            </a:r>
            <a:endParaRPr lang="hu-HU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92994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zövegdoboz 22"/>
          <p:cNvSpPr txBox="1"/>
          <p:nvPr/>
        </p:nvSpPr>
        <p:spPr>
          <a:xfrm>
            <a:off x="611560" y="1484784"/>
            <a:ext cx="79928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dirty="0">
                <a:sym typeface="Wingdings"/>
              </a:rPr>
              <a:t>CPG megadja a ritmust és a </a:t>
            </a:r>
            <a:r>
              <a:rPr lang="hu-HU" dirty="0" err="1">
                <a:sym typeface="Wingdings"/>
              </a:rPr>
              <a:t>motoneuronok</a:t>
            </a:r>
            <a:r>
              <a:rPr lang="hu-HU" dirty="0">
                <a:sym typeface="Wingdings"/>
              </a:rPr>
              <a:t> kisülésének </a:t>
            </a:r>
            <a:r>
              <a:rPr lang="hu-HU" dirty="0" smtClean="0">
                <a:sym typeface="Wingdings"/>
              </a:rPr>
              <a:t>mintázatát</a:t>
            </a:r>
          </a:p>
          <a:p>
            <a:pPr marL="342900" indent="-342900">
              <a:buFont typeface="+mj-lt"/>
              <a:buAutoNum type="arabicPeriod"/>
            </a:pPr>
            <a:endParaRPr lang="hu-HU" dirty="0">
              <a:sym typeface="Wingdings"/>
            </a:endParaRPr>
          </a:p>
          <a:p>
            <a:pPr marL="342900" indent="-342900">
              <a:buFont typeface="+mj-lt"/>
              <a:buAutoNum type="arabicPeriod"/>
            </a:pPr>
            <a:r>
              <a:rPr lang="hu-HU" dirty="0">
                <a:sym typeface="Wingdings"/>
              </a:rPr>
              <a:t>A leszálló útvonalak </a:t>
            </a:r>
            <a:r>
              <a:rPr lang="hu-HU" dirty="0" err="1">
                <a:sym typeface="Wingdings"/>
              </a:rPr>
              <a:t>monoaminerg</a:t>
            </a:r>
            <a:r>
              <a:rPr lang="hu-HU" dirty="0">
                <a:sym typeface="Wingdings"/>
              </a:rPr>
              <a:t> </a:t>
            </a:r>
            <a:r>
              <a:rPr lang="hu-HU" dirty="0" smtClean="0">
                <a:sym typeface="Wingdings"/>
              </a:rPr>
              <a:t>ingerület átvitel </a:t>
            </a:r>
            <a:r>
              <a:rPr lang="hu-HU" dirty="0">
                <a:sym typeface="Wingdings"/>
              </a:rPr>
              <a:t>útján serkentik az </a:t>
            </a:r>
            <a:r>
              <a:rPr lang="hu-HU" dirty="0" err="1">
                <a:sym typeface="Wingdings"/>
              </a:rPr>
              <a:t>interneuronokat</a:t>
            </a:r>
            <a:endParaRPr lang="hu-HU" dirty="0">
              <a:sym typeface="Wingdings"/>
            </a:endParaRPr>
          </a:p>
          <a:p>
            <a:pPr marL="342900" indent="-342900">
              <a:buFont typeface="+mj-lt"/>
              <a:buAutoNum type="arabicPeriod"/>
            </a:pPr>
            <a:endParaRPr lang="hu-HU" dirty="0" smtClean="0">
              <a:sym typeface="Wingdings"/>
            </a:endParaRPr>
          </a:p>
          <a:p>
            <a:pPr marL="342900" indent="-342900">
              <a:buFont typeface="+mj-lt"/>
              <a:buAutoNum type="arabicPeriod"/>
            </a:pPr>
            <a:r>
              <a:rPr lang="hu-HU" dirty="0" smtClean="0">
                <a:sym typeface="Wingdings"/>
              </a:rPr>
              <a:t>Gerincvelői reflexek és a leszálló útvonalak a </a:t>
            </a:r>
            <a:r>
              <a:rPr lang="hu-HU" dirty="0" err="1" smtClean="0">
                <a:sym typeface="Wingdings"/>
              </a:rPr>
              <a:t>spinális</a:t>
            </a:r>
            <a:r>
              <a:rPr lang="hu-HU" dirty="0" smtClean="0">
                <a:sym typeface="Wingdings"/>
              </a:rPr>
              <a:t> </a:t>
            </a:r>
            <a:r>
              <a:rPr lang="hu-HU" dirty="0" err="1" smtClean="0">
                <a:sym typeface="Wingdings"/>
              </a:rPr>
              <a:t>interneuronokon</a:t>
            </a:r>
            <a:r>
              <a:rPr lang="hu-HU" dirty="0" smtClean="0">
                <a:sym typeface="Wingdings"/>
              </a:rPr>
              <a:t> konvergálnak</a:t>
            </a:r>
          </a:p>
          <a:p>
            <a:pPr marL="285750" indent="-285750">
              <a:buFont typeface="Arial" pitchFamily="34" charset="0"/>
              <a:buChar char="•"/>
            </a:pPr>
            <a:endParaRPr lang="hu-HU" dirty="0">
              <a:sym typeface="Wingding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ym typeface="Wingdings"/>
              </a:rPr>
              <a:t>A megfelelő helyváltoztató mozgás: CPG programja + </a:t>
            </a:r>
            <a:r>
              <a:rPr lang="hu-HU" b="1" dirty="0" err="1" smtClean="0">
                <a:sym typeface="Wingdings"/>
              </a:rPr>
              <a:t>afferens</a:t>
            </a:r>
            <a:r>
              <a:rPr lang="hu-HU" b="1" dirty="0" smtClean="0">
                <a:sym typeface="Wingdings"/>
              </a:rPr>
              <a:t> input + akaratlagos összetevő</a:t>
            </a:r>
          </a:p>
          <a:p>
            <a:pPr marL="285750" indent="-285750">
              <a:buFont typeface="Arial" pitchFamily="34" charset="0"/>
              <a:buChar char="•"/>
            </a:pPr>
            <a:endParaRPr lang="hu-HU" dirty="0" smtClean="0">
              <a:sym typeface="Wingdings"/>
            </a:endParaRPr>
          </a:p>
          <a:p>
            <a:pPr marL="285750" indent="-285750">
              <a:buFont typeface="Arial" pitchFamily="34" charset="0"/>
              <a:buChar char="•"/>
            </a:pPr>
            <a:endParaRPr lang="hu-HU" dirty="0">
              <a:sym typeface="Wingdings"/>
            </a:endParaRPr>
          </a:p>
          <a:p>
            <a:pPr marL="285750" indent="-285750">
              <a:buFont typeface="Arial" pitchFamily="34" charset="0"/>
              <a:buChar char="•"/>
            </a:pPr>
            <a:endParaRPr lang="hu-HU" dirty="0">
              <a:sym typeface="Wingding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Hátrafelé járás: az előrefelé járás megfordított programja</a:t>
            </a:r>
          </a:p>
        </p:txBody>
      </p:sp>
      <p:sp>
        <p:nvSpPr>
          <p:cNvPr id="5" name="Cím 2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u-HU" dirty="0" smtClean="0"/>
              <a:t>Járás integratív szabályozása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7365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hu-HU" dirty="0" smtClean="0"/>
              <a:t>A gerincvelő </a:t>
            </a:r>
            <a:r>
              <a:rPr lang="hu-HU" dirty="0" err="1" smtClean="0"/>
              <a:t>lokomotoros</a:t>
            </a:r>
            <a:r>
              <a:rPr lang="hu-HU" dirty="0" smtClean="0"/>
              <a:t> mintázat generátorai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611560" y="1628800"/>
            <a:ext cx="79928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ym typeface="Wingdings"/>
              </a:rPr>
              <a:t>Gerincvelői harántsérülés</a:t>
            </a:r>
            <a:br>
              <a:rPr lang="hu-HU" dirty="0" smtClean="0">
                <a:sym typeface="Wingdings"/>
              </a:rPr>
            </a:br>
            <a:endParaRPr lang="hu-HU" dirty="0">
              <a:sym typeface="Wingding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Akaratlan lépéshez hasonlító mozgások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A helyváltoztató mintázat erőssége a sérülés helyének a függvénye: minél magasabban van a sérülés, annál „normálisabb” mozgásmintázat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Ez azt jelenti, hogy a </a:t>
            </a:r>
            <a:r>
              <a:rPr lang="hu-HU" dirty="0" err="1" smtClean="0">
                <a:sym typeface="Wingdings"/>
              </a:rPr>
              <a:t>neuronkörök</a:t>
            </a:r>
            <a:r>
              <a:rPr lang="hu-HU" dirty="0" smtClean="0">
                <a:sym typeface="Wingdings"/>
              </a:rPr>
              <a:t> egészen a </a:t>
            </a:r>
            <a:r>
              <a:rPr lang="hu-HU" dirty="0" err="1" smtClean="0">
                <a:sym typeface="Wingdings"/>
              </a:rPr>
              <a:t>cervikális</a:t>
            </a:r>
            <a:r>
              <a:rPr lang="hu-HU" dirty="0" smtClean="0">
                <a:sym typeface="Wingdings"/>
              </a:rPr>
              <a:t> gerincvelői magasságig hozzájárulnak a járáshoz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b="1" dirty="0" smtClean="0">
                <a:sym typeface="Wingdings"/>
              </a:rPr>
              <a:t>Kiváltható</a:t>
            </a:r>
            <a:r>
              <a:rPr lang="hu-HU" dirty="0">
                <a:sym typeface="Wingdings"/>
              </a:rPr>
              <a:t>, megszüntethető és módosítható a perifériás </a:t>
            </a:r>
            <a:r>
              <a:rPr lang="hu-HU" b="1" dirty="0" err="1">
                <a:sym typeface="Wingdings"/>
              </a:rPr>
              <a:t>flexor</a:t>
            </a:r>
            <a:r>
              <a:rPr lang="hu-HU" b="1" dirty="0">
                <a:sym typeface="Wingdings"/>
              </a:rPr>
              <a:t> reflex </a:t>
            </a:r>
            <a:r>
              <a:rPr lang="hu-HU" b="1" dirty="0" err="1">
                <a:sym typeface="Wingdings"/>
              </a:rPr>
              <a:t>afferensek</a:t>
            </a:r>
            <a:r>
              <a:rPr lang="hu-HU" b="1" dirty="0">
                <a:sym typeface="Wingdings"/>
              </a:rPr>
              <a:t> (</a:t>
            </a:r>
            <a:r>
              <a:rPr lang="hu-HU" b="1" dirty="0" err="1">
                <a:sym typeface="Wingdings"/>
              </a:rPr>
              <a:t>nociceptorok</a:t>
            </a:r>
            <a:r>
              <a:rPr lang="hu-HU" b="1" dirty="0">
                <a:sym typeface="Wingdings"/>
              </a:rPr>
              <a:t>) </a:t>
            </a:r>
            <a:r>
              <a:rPr lang="hu-HU" dirty="0" smtClean="0">
                <a:sym typeface="Wingdings"/>
              </a:rPr>
              <a:t>stimulálásával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A mintázat előhívásához szükséges a </a:t>
            </a:r>
            <a:r>
              <a:rPr lang="hu-HU" b="1" dirty="0" smtClean="0">
                <a:sym typeface="Wingdings"/>
              </a:rPr>
              <a:t>testsúly terhelést jelző </a:t>
            </a:r>
            <a:r>
              <a:rPr lang="hu-HU" b="1" dirty="0" err="1" smtClean="0">
                <a:sym typeface="Wingdings"/>
              </a:rPr>
              <a:t>nyomásreceptorok</a:t>
            </a:r>
            <a:r>
              <a:rPr lang="hu-HU" b="1" dirty="0" smtClean="0">
                <a:sym typeface="Wingdings"/>
              </a:rPr>
              <a:t> </a:t>
            </a:r>
            <a:r>
              <a:rPr lang="hu-HU" dirty="0" smtClean="0">
                <a:sym typeface="Wingdings"/>
              </a:rPr>
              <a:t>ingerülete és a </a:t>
            </a:r>
            <a:r>
              <a:rPr lang="hu-HU" b="1" dirty="0" err="1" smtClean="0">
                <a:sym typeface="Wingdings"/>
              </a:rPr>
              <a:t>csípőizület</a:t>
            </a:r>
            <a:r>
              <a:rPr lang="hu-HU" b="1" dirty="0" smtClean="0">
                <a:sym typeface="Wingdings"/>
              </a:rPr>
              <a:t> helyzetét jelző </a:t>
            </a:r>
            <a:r>
              <a:rPr lang="hu-HU" b="1" dirty="0" err="1" smtClean="0">
                <a:sym typeface="Wingdings"/>
              </a:rPr>
              <a:t>proprioceptorok</a:t>
            </a:r>
            <a:r>
              <a:rPr lang="hu-HU" dirty="0" smtClean="0">
                <a:sym typeface="Wingdings"/>
              </a:rPr>
              <a:t> ingerülete</a:t>
            </a:r>
          </a:p>
          <a:p>
            <a:pPr marL="285750" indent="-285750">
              <a:buFont typeface="Arial" pitchFamily="34" charset="0"/>
              <a:buChar char="•"/>
            </a:pPr>
            <a:endParaRPr lang="hu-HU" dirty="0">
              <a:sym typeface="Wingding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  <a:hlinkClick r:id="rId2"/>
              </a:rPr>
              <a:t>Driven gait orthosis</a:t>
            </a:r>
            <a:r>
              <a:rPr lang="hu-HU" dirty="0" smtClean="0">
                <a:sym typeface="Wingdings"/>
              </a:rPr>
              <a:t>: akár 100%-os tehermentesítés, de így nem hívja elő a mintázatot  nyújtási reflex csak kis mértékben járul hozzá a CPG beindításához</a:t>
            </a:r>
            <a:endParaRPr lang="hu-HU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88748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192088" y="2060848"/>
            <a:ext cx="7772400" cy="190500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IN" sz="6600" dirty="0" err="1" smtClean="0"/>
              <a:t>Abnorm</a:t>
            </a:r>
            <a:r>
              <a:rPr lang="hu-HU" sz="6600" dirty="0" err="1" smtClean="0"/>
              <a:t>ális</a:t>
            </a:r>
            <a:r>
              <a:rPr lang="hu-HU" sz="6600" dirty="0" smtClean="0"/>
              <a:t>/Atipikus járás</a:t>
            </a:r>
            <a:endParaRPr lang="en-IN" sz="6600" dirty="0"/>
          </a:p>
        </p:txBody>
      </p:sp>
      <p:pic>
        <p:nvPicPr>
          <p:cNvPr id="8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0" y="1787175"/>
            <a:ext cx="1353296" cy="243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58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001000" cy="4114800"/>
          </a:xfrm>
        </p:spPr>
        <p:txBody>
          <a:bodyPr>
            <a:normAutofit lnSpcReduction="10000"/>
          </a:bodyPr>
          <a:lstStyle/>
          <a:p>
            <a:r>
              <a:rPr lang="hu-HU" sz="2800" dirty="0" err="1" smtClean="0">
                <a:hlinkClick r:id="rId2"/>
              </a:rPr>
              <a:t>Ministry</a:t>
            </a:r>
            <a:r>
              <a:rPr lang="hu-HU" sz="2800" dirty="0" smtClean="0">
                <a:hlinkClick r:id="rId2"/>
              </a:rPr>
              <a:t> </a:t>
            </a:r>
            <a:r>
              <a:rPr lang="hu-HU" sz="2800" dirty="0">
                <a:hlinkClick r:id="rId2"/>
              </a:rPr>
              <a:t>of </a:t>
            </a:r>
            <a:r>
              <a:rPr lang="hu-HU" sz="2800" dirty="0" err="1">
                <a:hlinkClick r:id="rId2"/>
              </a:rPr>
              <a:t>Silly</a:t>
            </a:r>
            <a:r>
              <a:rPr lang="hu-HU" sz="2800" dirty="0">
                <a:hlinkClick r:id="rId2"/>
              </a:rPr>
              <a:t> </a:t>
            </a:r>
            <a:r>
              <a:rPr lang="hu-HU" sz="2800" dirty="0" err="1" smtClean="0">
                <a:hlinkClick r:id="rId2"/>
              </a:rPr>
              <a:t>Walks</a:t>
            </a:r>
            <a:endParaRPr lang="hu-HU" sz="3000" dirty="0" smtClean="0"/>
          </a:p>
          <a:p>
            <a:r>
              <a:rPr lang="hu-HU" sz="3000" dirty="0" smtClean="0"/>
              <a:t>Sok oka lehet a járás mintázat megváltozásának, normálistól eltérő járásmintázat meglétének</a:t>
            </a:r>
          </a:p>
          <a:p>
            <a:r>
              <a:rPr lang="hu-HU" sz="3000" dirty="0" smtClean="0"/>
              <a:t>Sok variáns a kiváltó probléma súlyosságának függvényében</a:t>
            </a:r>
            <a:endParaRPr lang="en-IN" sz="3000" dirty="0" smtClean="0"/>
          </a:p>
          <a:p>
            <a:pPr lvl="1"/>
            <a:r>
              <a:rPr lang="hu-HU" dirty="0" smtClean="0"/>
              <a:t>Ha izomgyengeség okozta, akkor milyen gyenge az adott izom?</a:t>
            </a:r>
          </a:p>
          <a:p>
            <a:pPr lvl="1"/>
            <a:r>
              <a:rPr lang="hu-HU" dirty="0" smtClean="0"/>
              <a:t>Ha beszűkült egy ízületi mozgás, akkor mennyire korlátozott?</a:t>
            </a:r>
            <a:r>
              <a:rPr lang="en-IN" dirty="0" smtClean="0"/>
              <a:t>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 smtClean="0"/>
              <a:t>Patol</a:t>
            </a:r>
            <a:r>
              <a:rPr lang="hu-HU" dirty="0" smtClean="0"/>
              <a:t>ó</a:t>
            </a:r>
            <a:r>
              <a:rPr lang="en-US" dirty="0" err="1" smtClean="0"/>
              <a:t>gi</a:t>
            </a:r>
            <a:r>
              <a:rPr lang="hu-HU" dirty="0" smtClean="0"/>
              <a:t>ás</a:t>
            </a:r>
            <a:r>
              <a:rPr lang="en-US" dirty="0" smtClean="0"/>
              <a:t> </a:t>
            </a:r>
            <a:r>
              <a:rPr lang="hu-HU" dirty="0" err="1" smtClean="0"/>
              <a:t>járá</a:t>
            </a:r>
            <a:r>
              <a:rPr lang="en-US" dirty="0" smtClean="0"/>
              <a:t>s</a:t>
            </a:r>
            <a:r>
              <a:rPr lang="hu-HU" dirty="0" smtClean="0"/>
              <a:t>ok</a:t>
            </a:r>
            <a:endParaRPr lang="en-IN" dirty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15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17714"/>
            <a:ext cx="8193088" cy="4114800"/>
          </a:xfrm>
        </p:spPr>
        <p:txBody>
          <a:bodyPr/>
          <a:lstStyle/>
          <a:p>
            <a:r>
              <a:rPr lang="hu-HU" dirty="0" smtClean="0"/>
              <a:t>Adott végtag kontaktusban van a talajjal</a:t>
            </a:r>
          </a:p>
          <a:p>
            <a:r>
              <a:rPr lang="hu-HU" dirty="0" smtClean="0"/>
              <a:t>Normál járás </a:t>
            </a:r>
            <a:r>
              <a:rPr lang="hu-HU" dirty="0" err="1" smtClean="0"/>
              <a:t>kb</a:t>
            </a:r>
            <a:r>
              <a:rPr lang="hu-HU" dirty="0" smtClean="0"/>
              <a:t> 60%-át teszi ki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09600" y="394469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Támaszfázis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15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 smtClean="0"/>
              <a:t>Patol</a:t>
            </a:r>
            <a:r>
              <a:rPr lang="hu-HU" dirty="0" smtClean="0"/>
              <a:t>ó</a:t>
            </a:r>
            <a:r>
              <a:rPr lang="en-US" dirty="0" err="1" smtClean="0"/>
              <a:t>gi</a:t>
            </a:r>
            <a:r>
              <a:rPr lang="hu-HU" dirty="0" smtClean="0"/>
              <a:t>ás</a:t>
            </a:r>
            <a:r>
              <a:rPr lang="en-US" dirty="0" smtClean="0"/>
              <a:t> </a:t>
            </a:r>
            <a:r>
              <a:rPr lang="hu-HU" dirty="0" err="1" smtClean="0"/>
              <a:t>járá</a:t>
            </a:r>
            <a:r>
              <a:rPr lang="en-US" dirty="0" smtClean="0"/>
              <a:t>s</a:t>
            </a:r>
            <a:r>
              <a:rPr lang="hu-HU" dirty="0" smtClean="0"/>
              <a:t>ok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077200" cy="4343400"/>
          </a:xfrm>
        </p:spPr>
        <p:txBody>
          <a:bodyPr/>
          <a:lstStyle/>
          <a:p>
            <a:r>
              <a:rPr lang="hu-HU" sz="3600" dirty="0" smtClean="0"/>
              <a:t>A járás </a:t>
            </a:r>
            <a:r>
              <a:rPr lang="hu-HU" sz="3600" dirty="0" err="1" smtClean="0"/>
              <a:t>abnormalitását</a:t>
            </a:r>
            <a:r>
              <a:rPr lang="hu-HU" sz="3600" dirty="0" smtClean="0"/>
              <a:t> okozhatja</a:t>
            </a:r>
            <a:r>
              <a:rPr lang="en-IN" sz="3600" dirty="0" smtClean="0"/>
              <a:t> </a:t>
            </a:r>
          </a:p>
          <a:p>
            <a:pPr lvl="1"/>
            <a:r>
              <a:rPr lang="hu-HU" dirty="0" smtClean="0"/>
              <a:t>Fájdalom</a:t>
            </a:r>
            <a:r>
              <a:rPr lang="en-IN" dirty="0" smtClean="0"/>
              <a:t>	</a:t>
            </a:r>
          </a:p>
          <a:p>
            <a:pPr lvl="1"/>
            <a:r>
              <a:rPr lang="hu-HU" dirty="0" err="1" smtClean="0"/>
              <a:t>Izületi</a:t>
            </a:r>
            <a:r>
              <a:rPr lang="hu-HU" dirty="0" smtClean="0"/>
              <a:t> mozgásterjedelembeli korlátozás</a:t>
            </a:r>
            <a:endParaRPr lang="en-IN" dirty="0" smtClean="0"/>
          </a:p>
          <a:p>
            <a:pPr lvl="1"/>
            <a:r>
              <a:rPr lang="hu-HU" dirty="0" smtClean="0"/>
              <a:t>Izomgyengeség, paralízis</a:t>
            </a:r>
            <a:endParaRPr lang="en-IN" dirty="0" smtClean="0"/>
          </a:p>
          <a:p>
            <a:pPr lvl="1"/>
            <a:r>
              <a:rPr lang="hu-HU" dirty="0" smtClean="0"/>
              <a:t>Idegrendszeri probléma</a:t>
            </a:r>
            <a:endParaRPr lang="en-IN" dirty="0" smtClean="0"/>
          </a:p>
          <a:p>
            <a:pPr lvl="1"/>
            <a:r>
              <a:rPr lang="hu-HU" dirty="0" smtClean="0"/>
              <a:t>Alsó végtagok közötti hossz különbség</a:t>
            </a:r>
            <a:endParaRPr lang="en-IN" dirty="0" smtClean="0"/>
          </a:p>
          <a:p>
            <a:endParaRPr lang="en-IN" sz="5400" dirty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30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hu-HU" sz="4000" dirty="0" smtClean="0"/>
              <a:t>Patológiás járások típusai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71563"/>
            <a:ext cx="7772400" cy="4495800"/>
          </a:xfrm>
        </p:spPr>
        <p:txBody>
          <a:bodyPr>
            <a:normAutofit/>
          </a:bodyPr>
          <a:lstStyle/>
          <a:p>
            <a:r>
              <a:rPr lang="hu-HU" sz="2400" dirty="0" smtClean="0"/>
              <a:t>Fájdalom</a:t>
            </a:r>
            <a:endParaRPr lang="en-US" sz="2400" dirty="0" smtClean="0"/>
          </a:p>
          <a:p>
            <a:pPr lvl="1"/>
            <a:r>
              <a:rPr lang="hu-HU" sz="2400" dirty="0" err="1" smtClean="0"/>
              <a:t>Antalgiás</a:t>
            </a:r>
            <a:r>
              <a:rPr lang="hu-HU" sz="2400" dirty="0" smtClean="0"/>
              <a:t> vagy </a:t>
            </a:r>
            <a:r>
              <a:rPr lang="en-US" sz="2400" dirty="0" smtClean="0"/>
              <a:t> </a:t>
            </a:r>
            <a:r>
              <a:rPr lang="hu-HU" sz="2400" dirty="0" smtClean="0"/>
              <a:t>sántító járás </a:t>
            </a:r>
            <a:r>
              <a:rPr lang="en-US" sz="2400" dirty="0" smtClean="0"/>
              <a:t>– </a:t>
            </a:r>
            <a:r>
              <a:rPr lang="en-US" sz="2400" i="1" dirty="0" smtClean="0"/>
              <a:t>(</a:t>
            </a:r>
            <a:r>
              <a:rPr lang="en-US" sz="2400" i="1" dirty="0" err="1" smtClean="0"/>
              <a:t>Psoati</a:t>
            </a:r>
            <a:r>
              <a:rPr lang="hu-HU" sz="2400" i="1" dirty="0" err="1" smtClean="0"/>
              <a:t>kus</a:t>
            </a:r>
            <a:r>
              <a:rPr lang="hu-HU" sz="2400" i="1" dirty="0" smtClean="0"/>
              <a:t> járás</a:t>
            </a:r>
            <a:r>
              <a:rPr lang="en-US" sz="2400" i="1" dirty="0" smtClean="0"/>
              <a:t>)</a:t>
            </a:r>
          </a:p>
          <a:p>
            <a:r>
              <a:rPr lang="hu-HU" sz="2400" dirty="0" smtClean="0"/>
              <a:t>Neurológiai problémák</a:t>
            </a:r>
            <a:r>
              <a:rPr lang="en-US" sz="2400" dirty="0" smtClean="0"/>
              <a:t> </a:t>
            </a:r>
          </a:p>
          <a:p>
            <a:pPr lvl="1"/>
            <a:r>
              <a:rPr lang="hu-HU" sz="2400" dirty="0" smtClean="0"/>
              <a:t>Izom </a:t>
            </a:r>
            <a:r>
              <a:rPr lang="hu-HU" sz="2400" dirty="0" err="1" smtClean="0"/>
              <a:t>paralysis</a:t>
            </a:r>
            <a:endParaRPr lang="en-US" sz="2400" dirty="0" smtClean="0"/>
          </a:p>
          <a:p>
            <a:pPr lvl="2"/>
            <a:r>
              <a:rPr lang="en-US" sz="2000" dirty="0" smtClean="0"/>
              <a:t>Spastic</a:t>
            </a:r>
            <a:r>
              <a:rPr lang="hu-HU" sz="2000" dirty="0" err="1" smtClean="0"/>
              <a:t>us</a:t>
            </a:r>
            <a:r>
              <a:rPr lang="en-US" sz="2000" dirty="0" smtClean="0"/>
              <a:t> </a:t>
            </a:r>
            <a:r>
              <a:rPr lang="en-US" sz="2000" i="1" dirty="0" smtClean="0"/>
              <a:t>(</a:t>
            </a:r>
            <a:r>
              <a:rPr lang="hu-HU" sz="2000" i="1" dirty="0" err="1" smtClean="0"/>
              <a:t>Circumdukciós</a:t>
            </a:r>
            <a:r>
              <a:rPr lang="hu-HU" sz="2000" i="1" dirty="0" smtClean="0"/>
              <a:t> járás</a:t>
            </a:r>
            <a:r>
              <a:rPr lang="en-US" sz="2000" i="1" dirty="0" smtClean="0"/>
              <a:t>, </a:t>
            </a:r>
            <a:r>
              <a:rPr lang="hu-HU" sz="2000" i="1" dirty="0" smtClean="0"/>
              <a:t>Ollózó</a:t>
            </a:r>
            <a:r>
              <a:rPr lang="en-US" sz="2000" i="1" dirty="0" smtClean="0"/>
              <a:t> </a:t>
            </a:r>
            <a:r>
              <a:rPr lang="hu-HU" sz="2000" i="1" dirty="0" smtClean="0"/>
              <a:t>járás</a:t>
            </a:r>
            <a:r>
              <a:rPr lang="en-US" sz="2000" i="1" dirty="0" smtClean="0"/>
              <a:t>, </a:t>
            </a:r>
            <a:r>
              <a:rPr lang="hu-HU" sz="2000" i="1" dirty="0" smtClean="0"/>
              <a:t>Vonszoló vagy paralitikus járás</a:t>
            </a:r>
            <a:r>
              <a:rPr lang="en-US" sz="2000" i="1" dirty="0" smtClean="0"/>
              <a:t>, </a:t>
            </a:r>
            <a:r>
              <a:rPr lang="hu-HU" sz="2000" i="1" dirty="0" smtClean="0"/>
              <a:t>Robotszerű járás </a:t>
            </a:r>
            <a:r>
              <a:rPr lang="en-US" sz="2000" i="1" dirty="0" smtClean="0"/>
              <a:t>[</a:t>
            </a:r>
            <a:r>
              <a:rPr lang="hu-HU" sz="2000" i="1" dirty="0" err="1" smtClean="0"/>
              <a:t>quadriplegiás</a:t>
            </a:r>
            <a:r>
              <a:rPr lang="hu-HU" sz="2000" i="1" dirty="0" smtClean="0"/>
              <a:t>]</a:t>
            </a:r>
            <a:r>
              <a:rPr lang="en-US" sz="2000" i="1" dirty="0" smtClean="0"/>
              <a:t>)</a:t>
            </a:r>
            <a:r>
              <a:rPr lang="en-US" sz="2000" dirty="0" smtClean="0"/>
              <a:t> </a:t>
            </a:r>
          </a:p>
          <a:p>
            <a:pPr lvl="2"/>
            <a:r>
              <a:rPr lang="hu-HU" sz="2000" dirty="0" smtClean="0"/>
              <a:t>Petyhüdt</a:t>
            </a:r>
            <a:r>
              <a:rPr lang="en-US" sz="2000" dirty="0" smtClean="0"/>
              <a:t> </a:t>
            </a:r>
            <a:r>
              <a:rPr lang="en-US" sz="2000" i="1" dirty="0" smtClean="0"/>
              <a:t>(</a:t>
            </a:r>
            <a:r>
              <a:rPr lang="hu-HU" sz="2000" i="1" dirty="0" smtClean="0"/>
              <a:t>Tántorgó járás</a:t>
            </a:r>
            <a:r>
              <a:rPr lang="en-US" sz="2000" i="1" dirty="0" smtClean="0"/>
              <a:t>, </a:t>
            </a:r>
            <a:r>
              <a:rPr lang="hu-HU" sz="2000" i="1" dirty="0" smtClean="0"/>
              <a:t>Kacsázó vagy </a:t>
            </a:r>
            <a:r>
              <a:rPr lang="hu-HU" sz="2000" i="1" dirty="0" err="1" smtClean="0"/>
              <a:t>myopátiás</a:t>
            </a:r>
            <a:r>
              <a:rPr lang="hu-HU" sz="2000" i="1" dirty="0" smtClean="0"/>
              <a:t> járás</a:t>
            </a:r>
            <a:r>
              <a:rPr lang="en-US" sz="2000" i="1" dirty="0" smtClean="0"/>
              <a:t>, Gluteus Maximus </a:t>
            </a:r>
            <a:r>
              <a:rPr lang="hu-HU" sz="2000" i="1" dirty="0" smtClean="0"/>
              <a:t>járás</a:t>
            </a:r>
            <a:r>
              <a:rPr lang="en-US" sz="2000" i="1" dirty="0" smtClean="0"/>
              <a:t>, Quadriceps </a:t>
            </a:r>
            <a:r>
              <a:rPr lang="hu-HU" sz="2000" i="1" dirty="0" smtClean="0"/>
              <a:t>járás</a:t>
            </a:r>
            <a:r>
              <a:rPr lang="en-US" sz="2000" i="1" dirty="0" smtClean="0"/>
              <a:t>, </a:t>
            </a:r>
            <a:r>
              <a:rPr lang="hu-HU" sz="2000" i="1" dirty="0" smtClean="0"/>
              <a:t>Csapódó láb járás</a:t>
            </a:r>
            <a:r>
              <a:rPr lang="en-US" sz="2000" i="1" dirty="0" smtClean="0"/>
              <a:t>)</a:t>
            </a:r>
          </a:p>
          <a:p>
            <a:pPr lvl="1"/>
            <a:r>
              <a:rPr lang="en-US" sz="2400" dirty="0" err="1" smtClean="0"/>
              <a:t>Cerebell</a:t>
            </a:r>
            <a:r>
              <a:rPr lang="hu-HU" sz="2400" dirty="0" err="1" smtClean="0"/>
              <a:t>áris</a:t>
            </a:r>
            <a:r>
              <a:rPr lang="en-US" sz="2400" dirty="0" smtClean="0"/>
              <a:t> </a:t>
            </a:r>
            <a:r>
              <a:rPr lang="en-US" sz="2400" dirty="0" err="1" smtClean="0"/>
              <a:t>dysfunctio</a:t>
            </a:r>
            <a:r>
              <a:rPr lang="en-US" sz="2400" dirty="0" smtClean="0"/>
              <a:t> </a:t>
            </a:r>
            <a:r>
              <a:rPr lang="en-US" sz="2000" i="1" dirty="0" smtClean="0"/>
              <a:t>(</a:t>
            </a:r>
            <a:r>
              <a:rPr lang="en-US" sz="2000" i="1" dirty="0" err="1" smtClean="0"/>
              <a:t>Atax</a:t>
            </a:r>
            <a:r>
              <a:rPr lang="hu-HU" sz="2000" i="1" dirty="0" err="1" smtClean="0"/>
              <a:t>iás</a:t>
            </a:r>
            <a:r>
              <a:rPr lang="hu-HU" sz="2000" i="1" dirty="0" smtClean="0"/>
              <a:t> járás</a:t>
            </a:r>
            <a:r>
              <a:rPr lang="en-US" sz="2000" i="1" dirty="0" smtClean="0"/>
              <a:t>)</a:t>
            </a:r>
            <a:endParaRPr lang="en-US" i="1" dirty="0" smtClean="0"/>
          </a:p>
          <a:p>
            <a:pPr lvl="1"/>
            <a:r>
              <a:rPr lang="hu-HU" sz="2400" dirty="0" err="1" smtClean="0"/>
              <a:t>Kinestheticus</a:t>
            </a:r>
            <a:r>
              <a:rPr lang="hu-HU" sz="2400" dirty="0" smtClean="0"/>
              <a:t> érzetek elvesztése</a:t>
            </a:r>
            <a:r>
              <a:rPr lang="en-US" sz="2400" dirty="0" smtClean="0"/>
              <a:t> </a:t>
            </a:r>
            <a:r>
              <a:rPr lang="en-US" sz="2000" i="1" dirty="0" smtClean="0"/>
              <a:t>(</a:t>
            </a:r>
            <a:r>
              <a:rPr lang="hu-HU" sz="2000" i="1" dirty="0" smtClean="0"/>
              <a:t>Dobbantó járás</a:t>
            </a:r>
            <a:r>
              <a:rPr lang="en-US" sz="2000" i="1" dirty="0" smtClean="0"/>
              <a:t>)</a:t>
            </a:r>
            <a:endParaRPr lang="en-US" sz="2400" i="1" dirty="0" smtClean="0"/>
          </a:p>
          <a:p>
            <a:pPr lvl="1"/>
            <a:r>
              <a:rPr lang="en-US" sz="2400" dirty="0" smtClean="0"/>
              <a:t>Ba</a:t>
            </a:r>
            <a:r>
              <a:rPr lang="hu-HU" sz="2400" dirty="0" err="1" smtClean="0"/>
              <a:t>zális</a:t>
            </a:r>
            <a:r>
              <a:rPr lang="en-US" sz="2400" dirty="0" smtClean="0"/>
              <a:t> </a:t>
            </a:r>
            <a:r>
              <a:rPr lang="en-US" sz="2400" dirty="0" err="1" smtClean="0"/>
              <a:t>gangli</a:t>
            </a:r>
            <a:r>
              <a:rPr lang="hu-HU" sz="2400" dirty="0" err="1" smtClean="0"/>
              <a:t>on</a:t>
            </a:r>
            <a:r>
              <a:rPr lang="en-US" sz="2400" dirty="0" smtClean="0"/>
              <a:t> </a:t>
            </a:r>
            <a:r>
              <a:rPr lang="en-US" sz="2400" dirty="0" err="1" smtClean="0"/>
              <a:t>dysfunctio</a:t>
            </a:r>
            <a:r>
              <a:rPr lang="en-US" sz="2400" dirty="0" smtClean="0"/>
              <a:t> </a:t>
            </a:r>
            <a:r>
              <a:rPr lang="en-US" sz="2000" i="1" dirty="0" smtClean="0"/>
              <a:t>(</a:t>
            </a:r>
            <a:r>
              <a:rPr lang="hu-HU" sz="2000" i="1" dirty="0" smtClean="0"/>
              <a:t>Csoszogó járás</a:t>
            </a:r>
            <a:r>
              <a:rPr lang="en-US" sz="2000" i="1" dirty="0" smtClean="0"/>
              <a:t>)</a:t>
            </a:r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16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2017714"/>
            <a:ext cx="7772400" cy="4114800"/>
          </a:xfrm>
        </p:spPr>
        <p:txBody>
          <a:bodyPr/>
          <a:lstStyle/>
          <a:p>
            <a:r>
              <a:rPr lang="hu-HU" sz="2800" dirty="0" smtClean="0"/>
              <a:t>Támasztórendszeri deformáció</a:t>
            </a:r>
            <a:endParaRPr lang="en-US" sz="2800" dirty="0" smtClean="0"/>
          </a:p>
          <a:p>
            <a:pPr lvl="1"/>
            <a:r>
              <a:rPr lang="en-US" sz="2400" dirty="0" smtClean="0"/>
              <a:t>Equinus </a:t>
            </a:r>
            <a:r>
              <a:rPr lang="hu-HU" sz="2400" dirty="0" smtClean="0"/>
              <a:t>járás</a:t>
            </a:r>
            <a:endParaRPr lang="en-US" sz="2400" dirty="0" smtClean="0"/>
          </a:p>
          <a:p>
            <a:pPr lvl="1"/>
            <a:r>
              <a:rPr lang="en-US" sz="2400" dirty="0" smtClean="0"/>
              <a:t>Equinovarous </a:t>
            </a:r>
            <a:r>
              <a:rPr lang="hu-HU" sz="2400" dirty="0" smtClean="0"/>
              <a:t>járás</a:t>
            </a:r>
            <a:endParaRPr lang="en-US" sz="2400" dirty="0" smtClean="0"/>
          </a:p>
          <a:p>
            <a:pPr lvl="1"/>
            <a:r>
              <a:rPr lang="en-US" sz="2400" dirty="0" smtClean="0"/>
              <a:t>Calcaneal</a:t>
            </a:r>
            <a:r>
              <a:rPr lang="hu-HU" sz="2400" dirty="0" smtClean="0"/>
              <a:t>is járás</a:t>
            </a:r>
          </a:p>
          <a:p>
            <a:pPr lvl="1"/>
            <a:r>
              <a:rPr lang="hu-HU" sz="2400" dirty="0" smtClean="0"/>
              <a:t>X- és </a:t>
            </a:r>
            <a:r>
              <a:rPr lang="hu-HU" sz="2400" dirty="0" err="1" smtClean="0"/>
              <a:t>O-lábas</a:t>
            </a:r>
            <a:r>
              <a:rPr lang="hu-HU" sz="2400" dirty="0" smtClean="0"/>
              <a:t> járás</a:t>
            </a:r>
            <a:endParaRPr lang="en-US" sz="2400" dirty="0" smtClean="0"/>
          </a:p>
          <a:p>
            <a:pPr lvl="1"/>
            <a:r>
              <a:rPr lang="en-US" sz="2400" dirty="0" smtClean="0"/>
              <a:t>Genu</a:t>
            </a:r>
            <a:r>
              <a:rPr lang="hu-HU" sz="2400" dirty="0" smtClean="0"/>
              <a:t> </a:t>
            </a:r>
            <a:r>
              <a:rPr lang="en-US" sz="2400" dirty="0" err="1" smtClean="0"/>
              <a:t>recurvatum</a:t>
            </a:r>
            <a:r>
              <a:rPr lang="en-US" sz="2400" dirty="0" smtClean="0"/>
              <a:t> </a:t>
            </a:r>
            <a:r>
              <a:rPr lang="hu-HU" sz="2400" dirty="0" smtClean="0"/>
              <a:t>járás</a:t>
            </a:r>
            <a:endParaRPr lang="en-US" sz="2400" dirty="0" smtClean="0"/>
          </a:p>
          <a:p>
            <a:r>
              <a:rPr lang="hu-HU" sz="2800" dirty="0" smtClean="0"/>
              <a:t>Végtaghossz különbség</a:t>
            </a:r>
            <a:endParaRPr lang="en-US" sz="2800" dirty="0" smtClean="0"/>
          </a:p>
          <a:p>
            <a:pPr lvl="1"/>
            <a:r>
              <a:rPr lang="en-US" sz="2400" dirty="0" smtClean="0"/>
              <a:t>Equinus </a:t>
            </a:r>
            <a:r>
              <a:rPr lang="hu-HU" sz="2400" dirty="0" smtClean="0"/>
              <a:t>járás (1 oldali)</a:t>
            </a:r>
            <a:endParaRPr lang="en-US" sz="2400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IN" dirty="0" smtClean="0"/>
          </a:p>
          <a:p>
            <a:endParaRPr lang="en-IN" sz="4000" dirty="0" smtClean="0"/>
          </a:p>
          <a:p>
            <a:endParaRPr lang="en-IN" sz="4000" dirty="0"/>
          </a:p>
        </p:txBody>
      </p:sp>
      <p:pic>
        <p:nvPicPr>
          <p:cNvPr id="10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hu-HU" sz="4000" dirty="0" smtClean="0"/>
              <a:t>Patológiás járások típusai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299719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hlinkClick r:id="rId2"/>
              </a:rPr>
              <a:t>Antalgi</a:t>
            </a:r>
            <a:r>
              <a:rPr lang="hu-HU" dirty="0" smtClean="0">
                <a:hlinkClick r:id="rId2"/>
              </a:rPr>
              <a:t>ás járás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343400"/>
          </a:xfrm>
        </p:spPr>
        <p:txBody>
          <a:bodyPr>
            <a:normAutofit/>
          </a:bodyPr>
          <a:lstStyle/>
          <a:p>
            <a:r>
              <a:rPr lang="hu-HU" sz="2800" dirty="0" smtClean="0"/>
              <a:t>Kompenzációs járás, hogy megszüntesse vagy csökkentse a fájdalmat az (egyik) csípőn vagy alsó végtagon</a:t>
            </a:r>
            <a:endParaRPr lang="hu-HU" sz="2800" dirty="0"/>
          </a:p>
          <a:p>
            <a:r>
              <a:rPr lang="hu-HU" sz="2800" dirty="0" smtClean="0"/>
              <a:t>Jellemzői:</a:t>
            </a:r>
            <a:endParaRPr lang="en-US" sz="2800" dirty="0" smtClean="0"/>
          </a:p>
          <a:p>
            <a:pPr lvl="1"/>
            <a:r>
              <a:rPr lang="hu-HU" sz="2400" dirty="0" smtClean="0"/>
              <a:t>Érintett oldalon csökken a támaszfázis, mert a fájdalom miatt limitált a testsúly terhelés elviselése</a:t>
            </a:r>
          </a:p>
          <a:p>
            <a:pPr lvl="1"/>
            <a:r>
              <a:rPr lang="hu-HU" sz="2400" dirty="0" smtClean="0"/>
              <a:t>Következésképpen a </a:t>
            </a:r>
            <a:r>
              <a:rPr lang="hu-HU" sz="2400" dirty="0"/>
              <a:t>fájdalommentes oldal </a:t>
            </a:r>
            <a:r>
              <a:rPr lang="hu-HU" sz="2400" dirty="0" smtClean="0"/>
              <a:t>lendítőfázisa rövidül</a:t>
            </a:r>
          </a:p>
          <a:p>
            <a:pPr lvl="1"/>
            <a:r>
              <a:rPr lang="hu-HU" sz="2400" dirty="0" smtClean="0"/>
              <a:t>Kisebb oldalirányú elmozdulás a </a:t>
            </a:r>
            <a:r>
              <a:rPr lang="hu-HU" sz="2400" dirty="0" err="1" smtClean="0"/>
              <a:t>COG-ban</a:t>
            </a:r>
            <a:endParaRPr lang="hu-HU" sz="2400" dirty="0" smtClean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93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 smtClean="0"/>
              <a:t>Psoatic</a:t>
            </a:r>
            <a:r>
              <a:rPr lang="hu-HU" dirty="0" err="1" smtClean="0"/>
              <a:t>us</a:t>
            </a:r>
            <a:r>
              <a:rPr lang="hu-HU" dirty="0" smtClean="0"/>
              <a:t> járás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Psoas bursa </a:t>
            </a:r>
            <a:r>
              <a:rPr lang="hu-HU" sz="2800" dirty="0" smtClean="0"/>
              <a:t>lehet gyulladt és ödémás, a következményes fájdalom limitálja a mozgást és atípusos járást eredményez:</a:t>
            </a:r>
            <a:r>
              <a:rPr lang="en-US" sz="2800" dirty="0" smtClean="0"/>
              <a:t> </a:t>
            </a:r>
          </a:p>
          <a:p>
            <a:pPr lvl="1"/>
            <a:r>
              <a:rPr lang="hu-HU" sz="2400" dirty="0" smtClean="0"/>
              <a:t>Csípő kirotált</a:t>
            </a:r>
            <a:endParaRPr lang="en-US" sz="2400" dirty="0" smtClean="0"/>
          </a:p>
          <a:p>
            <a:pPr lvl="1"/>
            <a:r>
              <a:rPr lang="hu-HU" sz="2400" dirty="0" smtClean="0"/>
              <a:t>Csípő </a:t>
            </a:r>
            <a:r>
              <a:rPr lang="hu-HU" sz="2400" dirty="0" err="1" smtClean="0"/>
              <a:t>addukált</a:t>
            </a:r>
            <a:endParaRPr lang="en-US" sz="2400" dirty="0" smtClean="0"/>
          </a:p>
          <a:p>
            <a:pPr lvl="1"/>
            <a:r>
              <a:rPr lang="hu-HU" sz="2400" dirty="0" smtClean="0"/>
              <a:t>Térd enyhén hajlított</a:t>
            </a:r>
            <a:endParaRPr lang="en-US" sz="2400" dirty="0" smtClean="0"/>
          </a:p>
          <a:p>
            <a:r>
              <a:rPr lang="hu-HU" sz="2800" dirty="0" smtClean="0"/>
              <a:t>Ez a fajta járás csökkenti a </a:t>
            </a:r>
            <a:r>
              <a:rPr lang="hu-HU" sz="2800" dirty="0" err="1" smtClean="0"/>
              <a:t>psoas</a:t>
            </a:r>
            <a:r>
              <a:rPr lang="hu-HU" sz="2800" dirty="0" smtClean="0"/>
              <a:t> feszülését</a:t>
            </a:r>
          </a:p>
          <a:p>
            <a:endParaRPr lang="hu-HU" sz="2800" dirty="0"/>
          </a:p>
          <a:p>
            <a:pPr marL="0" indent="0">
              <a:buNone/>
            </a:pPr>
            <a:r>
              <a:rPr lang="hu-HU" sz="2800" dirty="0" smtClean="0"/>
              <a:t>M. </a:t>
            </a:r>
            <a:r>
              <a:rPr lang="hu-HU" sz="2800" dirty="0" err="1" smtClean="0"/>
              <a:t>iliopsoas</a:t>
            </a:r>
            <a:r>
              <a:rPr lang="hu-HU" sz="2800" dirty="0" smtClean="0"/>
              <a:t>: Th12-L2 teste, csípőlapát </a:t>
            </a:r>
            <a:r>
              <a:rPr lang="hu-HU" sz="2800" dirty="0" smtClean="0">
                <a:sym typeface="Wingdings"/>
              </a:rPr>
              <a:t> </a:t>
            </a:r>
            <a:r>
              <a:rPr lang="hu-HU" sz="2800" dirty="0" err="1" smtClean="0">
                <a:sym typeface="Wingdings"/>
              </a:rPr>
              <a:t>trochanter</a:t>
            </a:r>
            <a:r>
              <a:rPr lang="hu-HU" sz="2800" dirty="0" smtClean="0">
                <a:sym typeface="Wingdings"/>
              </a:rPr>
              <a:t> minor </a:t>
            </a:r>
            <a:r>
              <a:rPr lang="hu-HU" sz="2800" dirty="0" err="1" smtClean="0">
                <a:sym typeface="Wingdings"/>
              </a:rPr>
              <a:t>femoris</a:t>
            </a:r>
            <a:endParaRPr lang="en-US" sz="2800" dirty="0" smtClean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32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5410200" cy="4230686"/>
          </a:xfrm>
        </p:spPr>
        <p:txBody>
          <a:bodyPr>
            <a:normAutofit/>
          </a:bodyPr>
          <a:lstStyle/>
          <a:p>
            <a:r>
              <a:rPr lang="hu-HU" sz="2800" dirty="0" smtClean="0"/>
              <a:t>A</a:t>
            </a:r>
            <a:r>
              <a:rPr lang="en-US" sz="2800" dirty="0" smtClean="0"/>
              <a:t> gluteus </a:t>
            </a:r>
            <a:r>
              <a:rPr lang="en-US" sz="2800" dirty="0" err="1" smtClean="0"/>
              <a:t>maximus</a:t>
            </a:r>
            <a:r>
              <a:rPr lang="en-US" sz="2800" dirty="0" smtClean="0"/>
              <a:t> </a:t>
            </a:r>
            <a:r>
              <a:rPr lang="hu-HU" sz="2800" dirty="0" smtClean="0"/>
              <a:t>korlátozza a láb előre lendülését</a:t>
            </a:r>
            <a:endParaRPr lang="en-IN" sz="2800" dirty="0" smtClean="0"/>
          </a:p>
          <a:p>
            <a:r>
              <a:rPr lang="hu-HU" sz="2800" dirty="0" smtClean="0"/>
              <a:t>A törzs hirtelen hátradől talajérintésnél </a:t>
            </a:r>
            <a:endParaRPr lang="en-IN" sz="2800" i="1" dirty="0" smtClean="0"/>
          </a:p>
          <a:p>
            <a:r>
              <a:rPr lang="hu-HU" sz="2800" dirty="0" smtClean="0"/>
              <a:t>Így a COG hátrafelé mozdul, amivel a talajra gyakorolt erő hatásvonala hátra, a csípőízület mozgástengelye mögé kerül</a:t>
            </a:r>
            <a:endParaRPr lang="en-IN" sz="2800" dirty="0" smtClean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/>
          <a:srcRect l="2041" r="2721"/>
          <a:stretch>
            <a:fillRect/>
          </a:stretch>
        </p:blipFill>
        <p:spPr bwMode="auto">
          <a:xfrm>
            <a:off x="6120967" y="1875412"/>
            <a:ext cx="2870633" cy="429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IN" dirty="0" smtClean="0"/>
              <a:t>Gluteus </a:t>
            </a:r>
            <a:r>
              <a:rPr lang="en-IN" dirty="0" err="1" smtClean="0"/>
              <a:t>maximus</a:t>
            </a:r>
            <a:r>
              <a:rPr lang="en-IN" dirty="0" smtClean="0"/>
              <a:t> </a:t>
            </a:r>
            <a:r>
              <a:rPr lang="hu-HU" dirty="0" smtClean="0"/>
              <a:t>járás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3289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6172200" cy="4114800"/>
          </a:xfrm>
        </p:spPr>
        <p:txBody>
          <a:bodyPr>
            <a:normAutofit/>
          </a:bodyPr>
          <a:lstStyle/>
          <a:p>
            <a:r>
              <a:rPr lang="hu-HU" sz="2800" dirty="0" smtClean="0"/>
              <a:t>Támaszfázisban így kevesebb izomerő szükséges a csípőízület </a:t>
            </a:r>
            <a:r>
              <a:rPr lang="hu-HU" sz="2800" dirty="0" err="1" smtClean="0"/>
              <a:t>extenziós</a:t>
            </a:r>
            <a:r>
              <a:rPr lang="hu-HU" sz="2800" dirty="0" smtClean="0"/>
              <a:t> helyzetben tartásához</a:t>
            </a:r>
            <a:r>
              <a:rPr lang="en-IN" sz="2800" dirty="0" smtClean="0"/>
              <a:t> </a:t>
            </a:r>
            <a:endParaRPr lang="hu-HU" sz="2800" dirty="0" smtClean="0"/>
          </a:p>
          <a:p>
            <a:pPr marL="0" indent="0">
              <a:buNone/>
            </a:pPr>
            <a:endParaRPr lang="en-IN" sz="2800" dirty="0" smtClean="0"/>
          </a:p>
          <a:p>
            <a:r>
              <a:rPr lang="hu-HU" sz="2800" dirty="0" smtClean="0"/>
              <a:t>Hintaló járásnak is nevezik a nagy fokú előre-hátra mozgások miatt</a:t>
            </a:r>
            <a:endParaRPr lang="en-IN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 l="10637" r="11358"/>
          <a:stretch>
            <a:fillRect/>
          </a:stretch>
        </p:blipFill>
        <p:spPr bwMode="auto">
          <a:xfrm>
            <a:off x="7162800" y="1828800"/>
            <a:ext cx="1676400" cy="437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 smtClean="0">
                <a:hlinkClick r:id="rId4"/>
              </a:rPr>
              <a:t>Gluteus maximus </a:t>
            </a:r>
            <a:r>
              <a:rPr lang="hu-HU" dirty="0" smtClean="0">
                <a:hlinkClick r:id="rId4"/>
              </a:rPr>
              <a:t>járás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9398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6477000" cy="4114800"/>
          </a:xfrm>
        </p:spPr>
        <p:txBody>
          <a:bodyPr>
            <a:normAutofit fontScale="92500"/>
          </a:bodyPr>
          <a:lstStyle/>
          <a:p>
            <a:r>
              <a:rPr lang="hu-HU" sz="2700" dirty="0" err="1" smtClean="0"/>
              <a:t>Trendelenburg</a:t>
            </a:r>
            <a:r>
              <a:rPr lang="hu-HU" sz="2700" dirty="0" smtClean="0"/>
              <a:t> vagy ingó járásnak is nevezik, ha csak az egyik oldal érintett</a:t>
            </a:r>
            <a:endParaRPr lang="en-IN" sz="2700" dirty="0" smtClean="0"/>
          </a:p>
          <a:p>
            <a:r>
              <a:rPr lang="hu-HU" sz="2700" dirty="0" smtClean="0"/>
              <a:t>A nem érintett oldal lendítő fázisában a törzs az érintett oldal támaszfázisban lévő alsó végtagja fölé dől</a:t>
            </a:r>
            <a:r>
              <a:rPr lang="en-IN" sz="2700" dirty="0" smtClean="0"/>
              <a:t> </a:t>
            </a:r>
          </a:p>
          <a:p>
            <a:r>
              <a:rPr lang="hu-HU" sz="2700" dirty="0" smtClean="0"/>
              <a:t>Ha a bal </a:t>
            </a:r>
            <a:r>
              <a:rPr lang="hu-HU" sz="2700" dirty="0" err="1" smtClean="0"/>
              <a:t>gluteus</a:t>
            </a:r>
            <a:r>
              <a:rPr lang="hu-HU" sz="2700" dirty="0" smtClean="0"/>
              <a:t> </a:t>
            </a:r>
            <a:r>
              <a:rPr lang="hu-HU" sz="2700" dirty="0" err="1" smtClean="0"/>
              <a:t>medius</a:t>
            </a:r>
            <a:r>
              <a:rPr lang="hu-HU" sz="2700" dirty="0" smtClean="0"/>
              <a:t> gyenge:</a:t>
            </a:r>
            <a:r>
              <a:rPr lang="en-IN" sz="2700" dirty="0" smtClean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sz="2200" dirty="0" smtClean="0"/>
              <a:t>A test teljesen a bal láb fölé dől a bal láb támaszfázisában</a:t>
            </a:r>
            <a:r>
              <a:rPr lang="en-IN" sz="2200" dirty="0" smtClean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sz="2200" dirty="0" smtClean="0"/>
              <a:t>A medence jobb oldala lefelé billen, amint a jobb láb elhagyja a talajt és megkezdi a lendítőfázist</a:t>
            </a:r>
            <a:endParaRPr lang="en-IN" sz="2200" dirty="0" smtClean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/>
          <a:srcRect l="5667" r="6225"/>
          <a:stretch>
            <a:fillRect/>
          </a:stretch>
        </p:blipFill>
        <p:spPr bwMode="auto">
          <a:xfrm>
            <a:off x="7180385" y="1828800"/>
            <a:ext cx="188741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 smtClean="0">
                <a:hlinkClick r:id="rId4"/>
              </a:rPr>
              <a:t>Gluteus m</a:t>
            </a:r>
            <a:r>
              <a:rPr lang="hu-HU" dirty="0" err="1" smtClean="0">
                <a:hlinkClick r:id="rId4"/>
              </a:rPr>
              <a:t>edi</a:t>
            </a:r>
            <a:r>
              <a:rPr lang="en-IN" dirty="0" smtClean="0">
                <a:hlinkClick r:id="rId4"/>
              </a:rPr>
              <a:t>us </a:t>
            </a:r>
            <a:r>
              <a:rPr lang="hu-HU" dirty="0" smtClean="0">
                <a:hlinkClick r:id="rId4"/>
              </a:rPr>
              <a:t>járás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6640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2816"/>
            <a:ext cx="7772400" cy="4114800"/>
          </a:xfrm>
        </p:spPr>
        <p:txBody>
          <a:bodyPr>
            <a:normAutofit lnSpcReduction="10000"/>
          </a:bodyPr>
          <a:lstStyle/>
          <a:p>
            <a:r>
              <a:rPr lang="hu-HU" sz="2800" dirty="0" smtClean="0"/>
              <a:t>Azzal, hogy a törzs az érintett oldal támasz végtagja fölé kerül, kevesebb erő szükség a </a:t>
            </a:r>
            <a:r>
              <a:rPr lang="hu-HU" sz="2800" dirty="0" err="1" smtClean="0"/>
              <a:t>glut</a:t>
            </a:r>
            <a:r>
              <a:rPr lang="hu-HU" sz="2800" dirty="0" smtClean="0"/>
              <a:t>. </a:t>
            </a:r>
            <a:r>
              <a:rPr lang="hu-HU" sz="2800" dirty="0" err="1" smtClean="0"/>
              <a:t>mediusnak</a:t>
            </a:r>
            <a:r>
              <a:rPr lang="hu-HU" sz="2800" dirty="0" smtClean="0"/>
              <a:t>, hogy stabilizálja a medencét</a:t>
            </a:r>
            <a:endParaRPr lang="en-IN" sz="2800" dirty="0" smtClean="0"/>
          </a:p>
          <a:p>
            <a:r>
              <a:rPr lang="hu-HU" sz="2800" dirty="0" smtClean="0">
                <a:solidFill>
                  <a:srgbClr val="00FF00"/>
                </a:solidFill>
              </a:rPr>
              <a:t>Kétoldali érintettség esetén kacsázó vagy csoszogó járás</a:t>
            </a:r>
            <a:endParaRPr lang="en-US" sz="2800" dirty="0" smtClean="0">
              <a:solidFill>
                <a:srgbClr val="00FF00"/>
              </a:solidFill>
            </a:endParaRPr>
          </a:p>
          <a:p>
            <a:r>
              <a:rPr lang="hu-HU" sz="2800" dirty="0" smtClean="0"/>
              <a:t>A beteg mindkét oldal irányába inog  járás során</a:t>
            </a:r>
            <a:endParaRPr lang="en-US" sz="2800" dirty="0" smtClean="0"/>
          </a:p>
          <a:p>
            <a:r>
              <a:rPr lang="hu-HU" sz="2800" dirty="0" smtClean="0"/>
              <a:t>Járás alapja széles, a törzs a két oldal között ingaként leng, a vállak nagy kitérésével</a:t>
            </a:r>
          </a:p>
          <a:p>
            <a:r>
              <a:rPr lang="hu-HU" sz="2800" dirty="0" smtClean="0"/>
              <a:t>Okozhatja pl. </a:t>
            </a:r>
            <a:r>
              <a:rPr lang="hu-HU" sz="2800" dirty="0" err="1" smtClean="0"/>
              <a:t>izomdisztrófia</a:t>
            </a:r>
            <a:endParaRPr lang="en-IN" sz="2800" dirty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 smtClean="0">
                <a:hlinkClick r:id="rId3"/>
              </a:rPr>
              <a:t>Gluteus m</a:t>
            </a:r>
            <a:r>
              <a:rPr lang="hu-HU" dirty="0" err="1" smtClean="0">
                <a:hlinkClick r:id="rId3"/>
              </a:rPr>
              <a:t>edi</a:t>
            </a:r>
            <a:r>
              <a:rPr lang="en-IN" dirty="0" smtClean="0">
                <a:hlinkClick r:id="rId3"/>
              </a:rPr>
              <a:t>us </a:t>
            </a:r>
            <a:r>
              <a:rPr lang="hu-HU" dirty="0" smtClean="0">
                <a:hlinkClick r:id="rId3"/>
              </a:rPr>
              <a:t>járás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3097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7714"/>
            <a:ext cx="7924800" cy="4114800"/>
          </a:xfrm>
        </p:spPr>
        <p:txBody>
          <a:bodyPr/>
          <a:lstStyle/>
          <a:p>
            <a:r>
              <a:rPr lang="en-US" sz="2800" dirty="0" smtClean="0"/>
              <a:t>Quadriceps </a:t>
            </a:r>
            <a:r>
              <a:rPr lang="hu-HU" sz="2800" dirty="0" smtClean="0"/>
              <a:t>aktivitása szükséges talajérintéskor és teljes talptámasznál</a:t>
            </a:r>
            <a:endParaRPr lang="en-US" sz="2800" dirty="0" smtClean="0"/>
          </a:p>
          <a:p>
            <a:r>
              <a:rPr lang="en-US" sz="2800" dirty="0" smtClean="0"/>
              <a:t>Quadriceps </a:t>
            </a:r>
            <a:r>
              <a:rPr lang="hu-HU" sz="2800" dirty="0" smtClean="0"/>
              <a:t>gyengeség/</a:t>
            </a:r>
            <a:r>
              <a:rPr lang="hu-HU" sz="2800" dirty="0" err="1" smtClean="0"/>
              <a:t>paralysis</a:t>
            </a:r>
            <a:r>
              <a:rPr lang="hu-HU" sz="2800" dirty="0" smtClean="0"/>
              <a:t> a térd behajlásához vezet, így az egyensúly elvesztéséhez</a:t>
            </a:r>
            <a:endParaRPr lang="en-US" sz="2800" dirty="0" smtClean="0"/>
          </a:p>
          <a:p>
            <a:r>
              <a:rPr lang="hu-HU" sz="2800" dirty="0" smtClean="0"/>
              <a:t>A beteg ezt kompenzálni tudja, ha van normálisan működő csípő </a:t>
            </a:r>
            <a:r>
              <a:rPr lang="hu-HU" sz="2800" dirty="0" err="1" smtClean="0"/>
              <a:t>extenzora</a:t>
            </a:r>
            <a:r>
              <a:rPr lang="hu-HU" sz="2800" dirty="0" smtClean="0"/>
              <a:t> és </a:t>
            </a:r>
            <a:r>
              <a:rPr lang="hu-HU" sz="2800" dirty="0" err="1" smtClean="0"/>
              <a:t>plantárflexora</a:t>
            </a:r>
            <a:endParaRPr lang="en-IN" sz="2800" dirty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Quadriceps </a:t>
            </a:r>
            <a:r>
              <a:rPr lang="hu-HU" dirty="0" smtClean="0"/>
              <a:t>járás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1516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17714"/>
            <a:ext cx="8193088" cy="4114800"/>
          </a:xfrm>
        </p:spPr>
        <p:txBody>
          <a:bodyPr/>
          <a:lstStyle/>
          <a:p>
            <a:r>
              <a:rPr lang="hu-HU" dirty="0" smtClean="0"/>
              <a:t>Adott végtag nincs kontaktusban a talajjal</a:t>
            </a:r>
          </a:p>
          <a:p>
            <a:r>
              <a:rPr lang="hu-HU" dirty="0" smtClean="0"/>
              <a:t>Normál járás </a:t>
            </a:r>
            <a:r>
              <a:rPr lang="hu-HU" dirty="0" err="1" smtClean="0"/>
              <a:t>kb</a:t>
            </a:r>
            <a:r>
              <a:rPr lang="hu-HU" dirty="0" smtClean="0"/>
              <a:t> 40%-át teszi ki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09600" y="394469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Lendítőfázis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924800" cy="4114800"/>
          </a:xfrm>
        </p:spPr>
        <p:txBody>
          <a:bodyPr>
            <a:normAutofit/>
          </a:bodyPr>
          <a:lstStyle/>
          <a:p>
            <a:r>
              <a:rPr lang="hu-HU" sz="2800" dirty="0" smtClean="0"/>
              <a:t>Kompenzáció</a:t>
            </a:r>
            <a:r>
              <a:rPr lang="en-US" sz="2800" dirty="0" smtClean="0"/>
              <a:t>:</a:t>
            </a:r>
          </a:p>
          <a:p>
            <a:pPr lvl="1"/>
            <a:r>
              <a:rPr lang="hu-HU" sz="2400" dirty="0" smtClean="0"/>
              <a:t>Az egyén a gyenge </a:t>
            </a:r>
            <a:r>
              <a:rPr lang="hu-HU" sz="2400" dirty="0" err="1" smtClean="0"/>
              <a:t>quadricepse</a:t>
            </a:r>
            <a:r>
              <a:rPr lang="hu-HU" sz="2400" dirty="0" smtClean="0"/>
              <a:t> fölé/elé dől a kezdeti támaszfázisban</a:t>
            </a:r>
            <a:r>
              <a:rPr lang="en-IN" sz="2400" dirty="0" smtClean="0"/>
              <a:t> </a:t>
            </a:r>
          </a:p>
          <a:p>
            <a:pPr lvl="1"/>
            <a:r>
              <a:rPr lang="en-IN" sz="2400" dirty="0" smtClean="0"/>
              <a:t>Norm</a:t>
            </a:r>
            <a:r>
              <a:rPr lang="hu-HU" sz="2400" dirty="0" smtClean="0"/>
              <a:t>ál esetben a COG a térd mögé esik, ezért szükséges a </a:t>
            </a:r>
            <a:r>
              <a:rPr lang="hu-HU" sz="2400" dirty="0" err="1" smtClean="0"/>
              <a:t>quadriceps</a:t>
            </a:r>
            <a:r>
              <a:rPr lang="hu-HU" sz="2400" dirty="0" smtClean="0"/>
              <a:t> működése, hogy megakadályozz a térd behajlását</a:t>
            </a:r>
          </a:p>
          <a:p>
            <a:pPr lvl="1"/>
            <a:r>
              <a:rPr lang="hu-HU" sz="2400" dirty="0" smtClean="0"/>
              <a:t>Az előrehajlással a COG a térd forgástengelye elé kerül </a:t>
            </a:r>
            <a:endParaRPr lang="en-IN" sz="2400" dirty="0" smtClean="0"/>
          </a:p>
          <a:p>
            <a:pPr lvl="1"/>
            <a:r>
              <a:rPr lang="hu-HU" sz="2400" dirty="0" smtClean="0"/>
              <a:t>Így passzív módon jön létre a térdben nyújtás</a:t>
            </a:r>
            <a:endParaRPr lang="en-IN" sz="2400" dirty="0" smtClean="0"/>
          </a:p>
          <a:p>
            <a:pPr lvl="1"/>
            <a:endParaRPr lang="en-US" sz="2400" dirty="0" smtClean="0"/>
          </a:p>
          <a:p>
            <a:pPr lvl="1"/>
            <a:endParaRPr lang="en-IN" sz="2400" dirty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Quadriceps </a:t>
            </a:r>
            <a:r>
              <a:rPr lang="hu-HU" dirty="0" smtClean="0"/>
              <a:t>járás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5181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7714"/>
            <a:ext cx="6096000" cy="4114800"/>
          </a:xfrm>
        </p:spPr>
        <p:txBody>
          <a:bodyPr>
            <a:normAutofit/>
          </a:bodyPr>
          <a:lstStyle/>
          <a:p>
            <a:r>
              <a:rPr lang="hu-HU" sz="2800" dirty="0" smtClean="0"/>
              <a:t>Lehetséges, hogy a beteg kézzel nyomást gyakorol a combjára támaszfázis kezdetén, így tartva </a:t>
            </a:r>
            <a:r>
              <a:rPr lang="hu-HU" sz="2800" dirty="0" err="1" smtClean="0"/>
              <a:t>extenzióban</a:t>
            </a:r>
            <a:r>
              <a:rPr lang="hu-HU" sz="2800" dirty="0" smtClean="0"/>
              <a:t> a térdet</a:t>
            </a:r>
            <a:endParaRPr lang="en-IN" sz="28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1905000"/>
            <a:ext cx="2265406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hlinkClick r:id="rId4"/>
              </a:rPr>
              <a:t>Quadriceps </a:t>
            </a:r>
            <a:r>
              <a:rPr lang="hu-HU" dirty="0" smtClean="0">
                <a:hlinkClick r:id="rId4"/>
              </a:rPr>
              <a:t>járás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2805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hu-HU" dirty="0" smtClean="0">
                <a:hlinkClick r:id="rId2"/>
              </a:rPr>
              <a:t>G</a:t>
            </a:r>
            <a:r>
              <a:rPr lang="en-IN" dirty="0" err="1" smtClean="0">
                <a:hlinkClick r:id="rId2"/>
              </a:rPr>
              <a:t>enu</a:t>
            </a:r>
            <a:r>
              <a:rPr lang="en-IN" dirty="0" smtClean="0">
                <a:hlinkClick r:id="rId2"/>
              </a:rPr>
              <a:t> </a:t>
            </a:r>
            <a:r>
              <a:rPr lang="en-IN" dirty="0" err="1" smtClean="0">
                <a:hlinkClick r:id="rId2"/>
              </a:rPr>
              <a:t>recurvatum</a:t>
            </a:r>
            <a:r>
              <a:rPr lang="en-IN" dirty="0" smtClean="0">
                <a:hlinkClick r:id="rId2"/>
              </a:rPr>
              <a:t> </a:t>
            </a:r>
            <a:r>
              <a:rPr lang="hu-HU" dirty="0" smtClean="0">
                <a:hlinkClick r:id="rId2"/>
              </a:rPr>
              <a:t>járás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7714"/>
            <a:ext cx="6705600" cy="4114800"/>
          </a:xfrm>
        </p:spPr>
        <p:txBody>
          <a:bodyPr/>
          <a:lstStyle/>
          <a:p>
            <a:r>
              <a:rPr lang="en-IN" sz="2800" dirty="0" smtClean="0"/>
              <a:t>Hamstring</a:t>
            </a:r>
            <a:r>
              <a:rPr lang="hu-HU" sz="2800" dirty="0" smtClean="0"/>
              <a:t> gyengeség</a:t>
            </a:r>
            <a:endParaRPr lang="en-IN" sz="2800" dirty="0" smtClean="0"/>
          </a:p>
          <a:p>
            <a:pPr lvl="1"/>
            <a:r>
              <a:rPr lang="hu-HU" sz="2400" dirty="0" smtClean="0"/>
              <a:t>Támaszfázisban: a térd </a:t>
            </a:r>
            <a:r>
              <a:rPr lang="hu-HU" sz="2400" dirty="0" err="1" smtClean="0"/>
              <a:t>hyperextenzióba</a:t>
            </a:r>
            <a:r>
              <a:rPr lang="hu-HU" sz="2400" dirty="0" smtClean="0"/>
              <a:t> kerül</a:t>
            </a:r>
            <a:r>
              <a:rPr lang="en-IN" sz="2400" dirty="0" smtClean="0"/>
              <a:t> </a:t>
            </a:r>
            <a:r>
              <a:rPr lang="hu-HU" sz="2400" dirty="0" smtClean="0"/>
              <a:t>(</a:t>
            </a:r>
            <a:r>
              <a:rPr lang="en-IN" sz="2400" dirty="0" smtClean="0"/>
              <a:t>“genu </a:t>
            </a:r>
            <a:r>
              <a:rPr lang="en-IN" sz="2400" dirty="0" err="1" smtClean="0"/>
              <a:t>recurvatum</a:t>
            </a:r>
            <a:r>
              <a:rPr lang="en-IN" sz="2400" dirty="0" smtClean="0"/>
              <a:t>”</a:t>
            </a:r>
            <a:r>
              <a:rPr lang="hu-HU" sz="2400" dirty="0" smtClean="0"/>
              <a:t>)</a:t>
            </a:r>
            <a:endParaRPr lang="en-IN" sz="2400" dirty="0" smtClean="0"/>
          </a:p>
          <a:p>
            <a:pPr lvl="1"/>
            <a:r>
              <a:rPr lang="hu-HU" sz="2400" dirty="0" smtClean="0"/>
              <a:t>Végső lendítésnél: a </a:t>
            </a:r>
            <a:r>
              <a:rPr lang="hu-HU" sz="2400" dirty="0" err="1" smtClean="0"/>
              <a:t>hamstring</a:t>
            </a:r>
            <a:r>
              <a:rPr lang="hu-HU" sz="2400" dirty="0" smtClean="0"/>
              <a:t> nem lassítja le a láb előrelendülését, így a térd </a:t>
            </a:r>
            <a:r>
              <a:rPr lang="hu-HU" sz="2400" dirty="0" err="1" smtClean="0"/>
              <a:t>extenzióba</a:t>
            </a:r>
            <a:r>
              <a:rPr lang="hu-HU" sz="2400" dirty="0" smtClean="0"/>
              <a:t> csapódik</a:t>
            </a:r>
            <a:endParaRPr lang="en-IN" sz="2400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7327" y="1828800"/>
            <a:ext cx="158427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78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6096000" cy="4419600"/>
          </a:xfrm>
        </p:spPr>
        <p:txBody>
          <a:bodyPr>
            <a:normAutofit/>
          </a:bodyPr>
          <a:lstStyle/>
          <a:p>
            <a:r>
              <a:rPr lang="hu-HU" sz="2800" dirty="0" err="1" smtClean="0"/>
              <a:t>Spasticus</a:t>
            </a:r>
            <a:r>
              <a:rPr lang="hu-HU" sz="2800" dirty="0" smtClean="0"/>
              <a:t> </a:t>
            </a:r>
            <a:r>
              <a:rPr lang="hu-HU" sz="2800" dirty="0" err="1" smtClean="0"/>
              <a:t>hemiplegia</a:t>
            </a:r>
            <a:r>
              <a:rPr lang="hu-HU" sz="2800" dirty="0" smtClean="0"/>
              <a:t> esetén</a:t>
            </a:r>
            <a:endParaRPr lang="en-IN" sz="2800" dirty="0" smtClean="0"/>
          </a:p>
          <a:p>
            <a:pPr lvl="1"/>
            <a:r>
              <a:rPr lang="hu-HU" sz="2400" dirty="0" smtClean="0"/>
              <a:t>Csípő feszített, </a:t>
            </a:r>
            <a:r>
              <a:rPr lang="hu-HU" sz="2400" dirty="0" err="1" smtClean="0"/>
              <a:t>addukált</a:t>
            </a:r>
            <a:r>
              <a:rPr lang="hu-HU" sz="2400" dirty="0" smtClean="0"/>
              <a:t>, befelé rotált helyzetben van </a:t>
            </a:r>
          </a:p>
          <a:p>
            <a:pPr lvl="1"/>
            <a:r>
              <a:rPr lang="hu-HU" sz="2400" dirty="0" smtClean="0"/>
              <a:t>Térd </a:t>
            </a:r>
            <a:r>
              <a:rPr lang="hu-HU" sz="2400" dirty="0" err="1" smtClean="0"/>
              <a:t>extenzióban</a:t>
            </a:r>
            <a:r>
              <a:rPr lang="hu-HU" sz="2400" dirty="0" smtClean="0"/>
              <a:t>, de gyakran ez nem stabil </a:t>
            </a:r>
            <a:r>
              <a:rPr lang="hu-HU" sz="2400" dirty="0" err="1" smtClean="0"/>
              <a:t>extenzió</a:t>
            </a:r>
            <a:endParaRPr lang="hu-HU" sz="2400" dirty="0"/>
          </a:p>
          <a:p>
            <a:pPr lvl="1"/>
            <a:r>
              <a:rPr lang="hu-HU" sz="2400" dirty="0" smtClean="0"/>
              <a:t>Lábfej leesett, boka </a:t>
            </a:r>
            <a:r>
              <a:rPr lang="hu-HU" sz="2400" dirty="0" err="1" smtClean="0"/>
              <a:t>plantarflexióban</a:t>
            </a:r>
            <a:r>
              <a:rPr lang="hu-HU" sz="2400" dirty="0" smtClean="0"/>
              <a:t> és inverzióban </a:t>
            </a:r>
            <a:r>
              <a:rPr lang="en-IN" sz="2400" dirty="0" smtClean="0"/>
              <a:t>(</a:t>
            </a:r>
            <a:r>
              <a:rPr lang="en-IN" sz="2400" dirty="0" err="1" smtClean="0"/>
              <a:t>equinovarus</a:t>
            </a:r>
            <a:r>
              <a:rPr lang="en-IN" sz="2400" dirty="0" smtClean="0"/>
              <a:t>)</a:t>
            </a:r>
            <a:r>
              <a:rPr lang="hu-HU" sz="2400" dirty="0" smtClean="0"/>
              <a:t> mind támasz-, mind lendítőfázisban</a:t>
            </a:r>
            <a:endParaRPr lang="en-IN" sz="2400" dirty="0" smtClean="0"/>
          </a:p>
          <a:p>
            <a:r>
              <a:rPr lang="hu-HU" sz="2800" dirty="0" smtClean="0"/>
              <a:t>A láb nem tud elemelkedni a talajtól, mert a csípő és a térd nem hajlik</a:t>
            </a:r>
            <a:endParaRPr lang="en-US" sz="2800" dirty="0" smtClean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3685" y="1752600"/>
            <a:ext cx="1714066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hu-HU" dirty="0"/>
              <a:t>H</a:t>
            </a:r>
            <a:r>
              <a:rPr lang="en-IN" dirty="0" err="1" smtClean="0"/>
              <a:t>emipl</a:t>
            </a:r>
            <a:r>
              <a:rPr lang="hu-HU" dirty="0" smtClean="0"/>
              <a:t>ég járás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9012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7714"/>
            <a:ext cx="7772400" cy="4114800"/>
          </a:xfrm>
        </p:spPr>
        <p:txBody>
          <a:bodyPr/>
          <a:lstStyle/>
          <a:p>
            <a:r>
              <a:rPr lang="hu-HU" sz="2800" dirty="0" smtClean="0"/>
              <a:t>Beteg felemeli az érintett csípőjét és az érintett lábat félkörben mozgatja</a:t>
            </a:r>
            <a:endParaRPr lang="en-US" sz="2800" dirty="0" smtClean="0"/>
          </a:p>
          <a:p>
            <a:r>
              <a:rPr lang="hu-HU" sz="2800" dirty="0" err="1"/>
              <a:t>C</a:t>
            </a:r>
            <a:r>
              <a:rPr lang="hu-HU" sz="2800" dirty="0" err="1" smtClean="0"/>
              <a:t>ircumdukciós</a:t>
            </a:r>
            <a:r>
              <a:rPr lang="hu-HU" sz="2800" dirty="0" smtClean="0"/>
              <a:t> járásnak is nevezik</a:t>
            </a:r>
          </a:p>
          <a:p>
            <a:r>
              <a:rPr lang="hu-HU" sz="2800" dirty="0" smtClean="0"/>
              <a:t>Általában az érintett oldalon karmozgás sincs</a:t>
            </a:r>
            <a:r>
              <a:rPr lang="en-IN" sz="2800" dirty="0" smtClean="0"/>
              <a:t> </a:t>
            </a:r>
          </a:p>
          <a:p>
            <a:r>
              <a:rPr lang="hu-HU" sz="2800" dirty="0" smtClean="0"/>
              <a:t>A lépéshossz az érintett oldalon nagyobb és rövidebb a másik oldalon</a:t>
            </a:r>
            <a:endParaRPr lang="en-IN" sz="2800" dirty="0" smtClean="0"/>
          </a:p>
          <a:p>
            <a:endParaRPr lang="en-IN" sz="2800" dirty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>
                <a:hlinkClick r:id="rId3"/>
              </a:rPr>
              <a:t>H</a:t>
            </a:r>
            <a:r>
              <a:rPr lang="en-IN" smtClean="0">
                <a:hlinkClick r:id="rId3"/>
              </a:rPr>
              <a:t>emipl</a:t>
            </a:r>
            <a:r>
              <a:rPr lang="hu-HU" smtClean="0">
                <a:hlinkClick r:id="rId3"/>
              </a:rPr>
              <a:t>ég járás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2833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hu-HU" dirty="0" smtClean="0">
                <a:hlinkClick r:id="rId2"/>
              </a:rPr>
              <a:t>Ollózó járás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7714"/>
            <a:ext cx="6553200" cy="4114800"/>
          </a:xfrm>
        </p:spPr>
        <p:txBody>
          <a:bodyPr/>
          <a:lstStyle/>
          <a:p>
            <a:r>
              <a:rPr lang="hu-HU" dirty="0" smtClean="0"/>
              <a:t>A két oldal </a:t>
            </a:r>
            <a:r>
              <a:rPr lang="hu-HU" dirty="0" err="1" smtClean="0"/>
              <a:t>adduktorainak</a:t>
            </a:r>
            <a:r>
              <a:rPr lang="hu-HU" dirty="0" smtClean="0"/>
              <a:t> </a:t>
            </a:r>
            <a:r>
              <a:rPr lang="hu-HU" dirty="0" err="1" smtClean="0"/>
              <a:t>spaszticitása</a:t>
            </a:r>
            <a:r>
              <a:rPr lang="hu-HU" dirty="0" smtClean="0"/>
              <a:t> okozza</a:t>
            </a:r>
            <a:endParaRPr lang="en-US" dirty="0" smtClean="0"/>
          </a:p>
          <a:p>
            <a:r>
              <a:rPr lang="hu-HU" dirty="0" smtClean="0"/>
              <a:t>Az egyik térd keresztezi a másik útját járás során</a:t>
            </a:r>
          </a:p>
          <a:p>
            <a:pPr lvl="1"/>
            <a:r>
              <a:rPr lang="hu-HU" dirty="0" smtClean="0"/>
              <a:t>Pl.</a:t>
            </a:r>
            <a:r>
              <a:rPr lang="en-US" dirty="0" smtClean="0"/>
              <a:t> Cerebral Palsy </a:t>
            </a:r>
            <a:endParaRPr lang="en-IN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9581" y="1828800"/>
            <a:ext cx="188442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48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9776"/>
            <a:ext cx="8029577" cy="1143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hu-HU" sz="4000" dirty="0" smtClean="0">
                <a:hlinkClick r:id="rId2"/>
              </a:rPr>
              <a:t>Paraplégiás járás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7714"/>
            <a:ext cx="7772400" cy="4114800"/>
          </a:xfrm>
        </p:spPr>
        <p:txBody>
          <a:bodyPr/>
          <a:lstStyle/>
          <a:p>
            <a:r>
              <a:rPr lang="hu-HU" dirty="0" smtClean="0"/>
              <a:t>Mindkét oldal csípő, térd feszítői és </a:t>
            </a:r>
            <a:r>
              <a:rPr lang="hu-HU" dirty="0" err="1" smtClean="0"/>
              <a:t>plantarflexorai</a:t>
            </a:r>
            <a:r>
              <a:rPr lang="hu-HU" dirty="0" smtClean="0"/>
              <a:t> </a:t>
            </a:r>
            <a:r>
              <a:rPr lang="hu-HU" dirty="0" err="1" smtClean="0"/>
              <a:t>spasztikusak</a:t>
            </a:r>
            <a:endParaRPr lang="en-US" dirty="0" smtClean="0"/>
          </a:p>
          <a:p>
            <a:r>
              <a:rPr lang="hu-HU" dirty="0" smtClean="0"/>
              <a:t>A betegnek vonszolni kell a lábát</a:t>
            </a:r>
            <a:endParaRPr lang="en-IN" dirty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21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31589"/>
            <a:ext cx="8229600" cy="1143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Cerebral</a:t>
            </a:r>
            <a:r>
              <a:rPr lang="hu-HU" dirty="0" smtClean="0">
                <a:hlinkClick r:id="rId2"/>
              </a:rPr>
              <a:t>is</a:t>
            </a:r>
            <a:r>
              <a:rPr lang="en-US" dirty="0" smtClean="0">
                <a:hlinkClick r:id="rId2"/>
              </a:rPr>
              <a:t> </a:t>
            </a:r>
            <a:r>
              <a:rPr lang="en-US" dirty="0" err="1" smtClean="0">
                <a:hlinkClick r:id="rId2"/>
              </a:rPr>
              <a:t>Ataxi</a:t>
            </a:r>
            <a:r>
              <a:rPr lang="hu-HU" dirty="0" smtClean="0">
                <a:hlinkClick r:id="rId2"/>
              </a:rPr>
              <a:t>ás </a:t>
            </a:r>
            <a:r>
              <a:rPr lang="hu-HU" dirty="0" smtClean="0"/>
              <a:t>járás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7714"/>
            <a:ext cx="7924800" cy="4114800"/>
          </a:xfrm>
        </p:spPr>
        <p:txBody>
          <a:bodyPr>
            <a:normAutofit/>
          </a:bodyPr>
          <a:lstStyle/>
          <a:p>
            <a:r>
              <a:rPr lang="hu-HU" sz="2800" dirty="0" smtClean="0"/>
              <a:t>A </a:t>
            </a:r>
            <a:r>
              <a:rPr lang="hu-HU" sz="2800" dirty="0" err="1" smtClean="0"/>
              <a:t>cerebellum</a:t>
            </a:r>
            <a:r>
              <a:rPr lang="hu-HU" sz="2800" dirty="0" smtClean="0"/>
              <a:t> abnormális funkciója miatt a normál egyensúlymegtartó mechanizmusok nem működnek, így a beteg szélesebb járásalapon jár</a:t>
            </a:r>
          </a:p>
          <a:p>
            <a:r>
              <a:rPr lang="hu-HU" sz="2800" dirty="0" smtClean="0"/>
              <a:t>Szélesebb járásalap nagyobb oldalirányú COG kitérést okoz</a:t>
            </a:r>
          </a:p>
          <a:p>
            <a:r>
              <a:rPr lang="hu-HU" sz="2800" dirty="0" smtClean="0"/>
              <a:t>Az oldalirányú lengés hajlamosít az elesésre</a:t>
            </a:r>
            <a:endParaRPr lang="en-IN" sz="2800" dirty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73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Sensor</a:t>
            </a:r>
            <a:r>
              <a:rPr lang="hu-HU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atax</a:t>
            </a:r>
            <a:r>
              <a:rPr lang="hu-HU" dirty="0" err="1" smtClean="0"/>
              <a:t>iás</a:t>
            </a:r>
            <a:r>
              <a:rPr lang="hu-HU" dirty="0" smtClean="0"/>
              <a:t> járás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7714"/>
            <a:ext cx="7772400" cy="4114800"/>
          </a:xfrm>
        </p:spPr>
        <p:txBody>
          <a:bodyPr/>
          <a:lstStyle/>
          <a:p>
            <a:r>
              <a:rPr lang="hu-HU" sz="2800" dirty="0" err="1" smtClean="0"/>
              <a:t>Degeneratív</a:t>
            </a:r>
            <a:r>
              <a:rPr lang="hu-HU" sz="2800" dirty="0" smtClean="0"/>
              <a:t> betegség, ami a hátsó szarv sejtjeit és a hátsó köteg </a:t>
            </a:r>
            <a:r>
              <a:rPr lang="hu-HU" sz="2800" dirty="0" err="1" smtClean="0"/>
              <a:t>axonjait</a:t>
            </a:r>
            <a:r>
              <a:rPr lang="hu-HU" sz="2800" dirty="0" smtClean="0"/>
              <a:t> érinti</a:t>
            </a:r>
          </a:p>
          <a:p>
            <a:r>
              <a:rPr lang="hu-HU" sz="2800" dirty="0" smtClean="0"/>
              <a:t>A </a:t>
            </a:r>
            <a:r>
              <a:rPr lang="hu-HU" sz="2800" dirty="0" err="1" smtClean="0"/>
              <a:t>lézió</a:t>
            </a:r>
            <a:r>
              <a:rPr lang="hu-HU" sz="2800" dirty="0" smtClean="0"/>
              <a:t> miatt a </a:t>
            </a:r>
            <a:r>
              <a:rPr lang="hu-HU" sz="2800" dirty="0" err="1" smtClean="0"/>
              <a:t>proprioceptív</a:t>
            </a:r>
            <a:r>
              <a:rPr lang="hu-HU" sz="2800" dirty="0" smtClean="0"/>
              <a:t> információ nem éri el a kisagyat</a:t>
            </a:r>
          </a:p>
          <a:p>
            <a:r>
              <a:rPr lang="hu-HU" sz="2800" dirty="0" smtClean="0"/>
              <a:t>A beteg elveszti az ízületi érzést és a végtagjainak helyzeti érzését</a:t>
            </a:r>
            <a:endParaRPr lang="en-IN" sz="2800" dirty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0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7714"/>
            <a:ext cx="7772400" cy="4114800"/>
          </a:xfrm>
        </p:spPr>
        <p:txBody>
          <a:bodyPr>
            <a:normAutofit/>
          </a:bodyPr>
          <a:lstStyle/>
          <a:p>
            <a:r>
              <a:rPr lang="hu-HU" sz="2800" dirty="0" smtClean="0"/>
              <a:t>Mivel nem érzi a beteg az ízületének helyzeteit így abnormálisan magasra emeli a lábát és túl nagy erővel, kvázi a talajhoz csapja</a:t>
            </a:r>
            <a:endParaRPr lang="en-US" sz="2800" dirty="0" smtClean="0"/>
          </a:p>
          <a:p>
            <a:r>
              <a:rPr lang="hu-HU" sz="2800" dirty="0" smtClean="0"/>
              <a:t>Dobbantó járás</a:t>
            </a:r>
            <a:endParaRPr lang="en-US" sz="2800" dirty="0" smtClean="0"/>
          </a:p>
          <a:p>
            <a:r>
              <a:rPr lang="hu-HU" sz="2800" dirty="0" smtClean="0"/>
              <a:t>Vizuális információkból kompenzálja a kiesett </a:t>
            </a:r>
            <a:r>
              <a:rPr lang="hu-HU" sz="2800" dirty="0" err="1" smtClean="0"/>
              <a:t>propriocepciót</a:t>
            </a:r>
            <a:endParaRPr lang="hu-HU" sz="2800" dirty="0" smtClean="0"/>
          </a:p>
          <a:p>
            <a:r>
              <a:rPr lang="hu-HU" sz="2800" dirty="0" smtClean="0"/>
              <a:t>Így le kell néznie folyamatosan járás közben</a:t>
            </a:r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Sensor</a:t>
            </a:r>
            <a:r>
              <a:rPr lang="hu-HU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atax</a:t>
            </a:r>
            <a:r>
              <a:rPr lang="hu-HU" dirty="0" err="1" smtClean="0"/>
              <a:t>iás</a:t>
            </a:r>
            <a:r>
              <a:rPr lang="hu-HU" dirty="0" smtClean="0"/>
              <a:t> járás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7233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17714"/>
            <a:ext cx="8193088" cy="4114800"/>
          </a:xfrm>
        </p:spPr>
        <p:txBody>
          <a:bodyPr/>
          <a:lstStyle/>
          <a:p>
            <a:r>
              <a:rPr lang="hu-HU" dirty="0" smtClean="0"/>
              <a:t>2 végtag viszonylatában értelmezzük</a:t>
            </a:r>
          </a:p>
          <a:p>
            <a:r>
              <a:rPr lang="hu-HU" dirty="0" smtClean="0"/>
              <a:t>Mindkét végtag kontaktusban van a talajjal</a:t>
            </a:r>
          </a:p>
          <a:p>
            <a:r>
              <a:rPr lang="hu-HU" dirty="0" smtClean="0"/>
              <a:t>Egyik végtag a támaszfázisa kezdetén, másik végtag a támaszfázisa végén van</a:t>
            </a:r>
          </a:p>
          <a:p>
            <a:r>
              <a:rPr lang="hu-HU" dirty="0" smtClean="0"/>
              <a:t>Normál járás kb. 22%-át teszi ki</a:t>
            </a:r>
          </a:p>
          <a:p>
            <a:r>
              <a:rPr lang="hu-HU" dirty="0" smtClean="0"/>
              <a:t>Futásnál hiányzik ez a fázis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09600" y="394469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Kettős támasz fázisa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82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hu-HU" dirty="0" smtClean="0"/>
              <a:t>Rövid csoszogó járás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7714"/>
            <a:ext cx="6705600" cy="4114800"/>
          </a:xfrm>
        </p:spPr>
        <p:txBody>
          <a:bodyPr>
            <a:normAutofit/>
          </a:bodyPr>
          <a:lstStyle/>
          <a:p>
            <a:r>
              <a:rPr lang="hu-HU" sz="2600" dirty="0" smtClean="0"/>
              <a:t>A </a:t>
            </a:r>
            <a:r>
              <a:rPr lang="hu-HU" sz="2600" dirty="0" err="1" smtClean="0"/>
              <a:t>bazális</a:t>
            </a:r>
            <a:r>
              <a:rPr lang="hu-HU" sz="2600" dirty="0" smtClean="0"/>
              <a:t> </a:t>
            </a:r>
            <a:r>
              <a:rPr lang="hu-HU" sz="2600" dirty="0" err="1" smtClean="0"/>
              <a:t>ganglionok</a:t>
            </a:r>
            <a:r>
              <a:rPr lang="hu-HU" sz="2600" dirty="0" smtClean="0"/>
              <a:t> normál funkciói:</a:t>
            </a:r>
            <a:endParaRPr lang="en-US" sz="2600" dirty="0" smtClean="0"/>
          </a:p>
          <a:p>
            <a:pPr lvl="1"/>
            <a:r>
              <a:rPr lang="hu-HU" sz="2400" dirty="0" smtClean="0"/>
              <a:t>Az izomtónus eloszlást szabályozza</a:t>
            </a:r>
            <a:endParaRPr lang="en-US" sz="2400" dirty="0" smtClean="0"/>
          </a:p>
          <a:p>
            <a:pPr lvl="1"/>
            <a:r>
              <a:rPr lang="hu-HU" sz="2400" dirty="0" smtClean="0"/>
              <a:t>Mozgások tervezése és programozása</a:t>
            </a:r>
            <a:endParaRPr lang="en-US" sz="2400" dirty="0" smtClean="0"/>
          </a:p>
          <a:p>
            <a:pPr lvl="1"/>
            <a:r>
              <a:rPr lang="hu-HU" sz="2400" dirty="0" smtClean="0"/>
              <a:t>Kiegészítő mozgások kontrollja pl. reciprok karmozgások</a:t>
            </a:r>
          </a:p>
          <a:p>
            <a:pPr lvl="1"/>
            <a:r>
              <a:rPr lang="hu-HU" sz="2400" dirty="0" smtClean="0"/>
              <a:t>Törzsdúcok funkcióvesztésének legtipikusabb megjelenése a </a:t>
            </a:r>
            <a:r>
              <a:rPr lang="hu-HU" sz="2400" dirty="0" err="1" smtClean="0"/>
              <a:t>parkinzonizmus</a:t>
            </a:r>
            <a:endParaRPr lang="en-US" sz="2400" dirty="0" smtClean="0"/>
          </a:p>
          <a:p>
            <a:r>
              <a:rPr lang="hu-HU" sz="2600" dirty="0" smtClean="0"/>
              <a:t>A </a:t>
            </a:r>
            <a:r>
              <a:rPr lang="hu-HU" sz="2600" dirty="0" err="1" smtClean="0"/>
              <a:t>rigiditás</a:t>
            </a:r>
            <a:r>
              <a:rPr lang="hu-HU" sz="2600" dirty="0" smtClean="0"/>
              <a:t> miatt minden ízület flexióban van a törzs pedig előre görbült</a:t>
            </a:r>
            <a:endParaRPr lang="en-US" sz="2600" dirty="0" smtClean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/>
          <a:srcRect l="11272" r="5453"/>
          <a:stretch>
            <a:fillRect/>
          </a:stretch>
        </p:blipFill>
        <p:spPr bwMode="auto">
          <a:xfrm>
            <a:off x="7217229" y="1828800"/>
            <a:ext cx="192677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79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7714"/>
            <a:ext cx="7772400" cy="4230686"/>
          </a:xfrm>
        </p:spPr>
        <p:txBody>
          <a:bodyPr>
            <a:normAutofit/>
          </a:bodyPr>
          <a:lstStyle/>
          <a:p>
            <a:r>
              <a:rPr lang="hu-HU" sz="2800" dirty="0" smtClean="0"/>
              <a:t>COG előremozdul</a:t>
            </a:r>
            <a:endParaRPr lang="en-US" sz="2800" dirty="0" smtClean="0"/>
          </a:p>
          <a:p>
            <a:r>
              <a:rPr lang="hu-HU" sz="2800" dirty="0" smtClean="0"/>
              <a:t>Hogy a COG a </a:t>
            </a:r>
            <a:r>
              <a:rPr lang="hu-HU" sz="2800" dirty="0" err="1" smtClean="0"/>
              <a:t>BOS-ban</a:t>
            </a:r>
            <a:r>
              <a:rPr lang="hu-HU" sz="2800" dirty="0" smtClean="0"/>
              <a:t> maradjon, sok kis csoszogó mozgással viszi a </a:t>
            </a:r>
            <a:r>
              <a:rPr lang="hu-HU" sz="2800" dirty="0" err="1" smtClean="0"/>
              <a:t>BOS-t</a:t>
            </a:r>
            <a:r>
              <a:rPr lang="hu-HU" sz="2800" dirty="0" smtClean="0"/>
              <a:t> előre</a:t>
            </a:r>
          </a:p>
          <a:p>
            <a:r>
              <a:rPr lang="hu-HU" sz="2800" dirty="0" smtClean="0"/>
              <a:t>A mozgás akaratlagos kontrolljának elvesztése miatt a beteg nem tudja megtartani az egyensúlyát, gyorsabban jár, mert kergeti a </a:t>
            </a:r>
            <a:r>
              <a:rPr lang="hu-HU" sz="2800" dirty="0" err="1" smtClean="0"/>
              <a:t>COG-t</a:t>
            </a:r>
            <a:endParaRPr lang="en-US" sz="2800" dirty="0" smtClean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hu-HU" dirty="0" smtClean="0">
                <a:hlinkClick r:id="rId3"/>
              </a:rPr>
              <a:t>Rövid csoszogó járás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0337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727" y="188640"/>
            <a:ext cx="8105777" cy="1143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u-HU" dirty="0" smtClean="0"/>
              <a:t>Peroneus vagy </a:t>
            </a:r>
            <a:r>
              <a:rPr lang="hu-HU" dirty="0"/>
              <a:t>l</a:t>
            </a:r>
            <a:r>
              <a:rPr lang="hu-HU" dirty="0" smtClean="0"/>
              <a:t>eesett lábfejű járás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7714"/>
            <a:ext cx="7772400" cy="4114800"/>
          </a:xfrm>
        </p:spPr>
        <p:txBody>
          <a:bodyPr>
            <a:normAutofit/>
          </a:bodyPr>
          <a:lstStyle/>
          <a:p>
            <a:r>
              <a:rPr lang="hu-HU" dirty="0" err="1" smtClean="0"/>
              <a:t>Dorzálflexorok</a:t>
            </a:r>
            <a:r>
              <a:rPr lang="hu-HU" dirty="0" smtClean="0"/>
              <a:t> gyengesége, amit a </a:t>
            </a:r>
            <a:r>
              <a:rPr lang="hu-HU" dirty="0" err="1" smtClean="0"/>
              <a:t>peroneus</a:t>
            </a:r>
            <a:r>
              <a:rPr lang="hu-HU" dirty="0" smtClean="0"/>
              <a:t> ideg bénulása okoz</a:t>
            </a:r>
            <a:endParaRPr lang="en-US" dirty="0" smtClean="0"/>
          </a:p>
          <a:p>
            <a:r>
              <a:rPr lang="hu-HU" dirty="0" smtClean="0"/>
              <a:t>Nincs normális sarokkal talajfogás, helyette a talp egésze csapódva ér a földre</a:t>
            </a:r>
          </a:p>
          <a:p>
            <a:r>
              <a:rPr lang="hu-HU" dirty="0" smtClean="0"/>
              <a:t>Csapó járásnak is nevezik</a:t>
            </a:r>
            <a:endParaRPr lang="en-US" dirty="0" smtClean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96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7714"/>
            <a:ext cx="7772400" cy="4114800"/>
          </a:xfrm>
        </p:spPr>
        <p:txBody>
          <a:bodyPr>
            <a:normAutofit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plantárflexiós</a:t>
            </a:r>
            <a:r>
              <a:rPr lang="hu-HU" dirty="0" smtClean="0"/>
              <a:t> helyzet miatt a végtag </a:t>
            </a:r>
            <a:r>
              <a:rPr lang="hu-HU" dirty="0" err="1" smtClean="0"/>
              <a:t>relatíven</a:t>
            </a:r>
            <a:r>
              <a:rPr lang="hu-HU" dirty="0" smtClean="0"/>
              <a:t> meghosszabbodik</a:t>
            </a:r>
            <a:endParaRPr lang="en-US" dirty="0" smtClean="0"/>
          </a:p>
          <a:p>
            <a:r>
              <a:rPr lang="hu-HU" dirty="0" smtClean="0"/>
              <a:t>Így a betegnek a végtagot magasabbra kell emelni, hogy előre tudja lendíteni</a:t>
            </a:r>
          </a:p>
          <a:p>
            <a:endParaRPr lang="hu-HU" dirty="0"/>
          </a:p>
          <a:p>
            <a:r>
              <a:rPr lang="hu-HU" dirty="0" smtClean="0"/>
              <a:t>Peroneus emelő</a:t>
            </a:r>
            <a:endParaRPr lang="en-US" dirty="0" smtClean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02727" y="188640"/>
            <a:ext cx="8105777" cy="1143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hu-HU" dirty="0" smtClean="0">
                <a:hlinkClick r:id="rId3"/>
              </a:rPr>
              <a:t>Peroneus vagy leesett lábfejű járás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8541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hlinkClick r:id="rId2"/>
              </a:rPr>
              <a:t>Equinus </a:t>
            </a:r>
            <a:r>
              <a:rPr lang="hu-HU" dirty="0" smtClean="0">
                <a:hlinkClick r:id="rId2"/>
              </a:rPr>
              <a:t>járás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7714"/>
            <a:ext cx="7772400" cy="4114800"/>
          </a:xfrm>
        </p:spPr>
        <p:txBody>
          <a:bodyPr/>
          <a:lstStyle/>
          <a:p>
            <a:r>
              <a:rPr lang="en-US" sz="2800" dirty="0" smtClean="0"/>
              <a:t>Equinus = </a:t>
            </a:r>
            <a:r>
              <a:rPr lang="hu-HU" sz="2800" dirty="0" smtClean="0"/>
              <a:t>ló</a:t>
            </a:r>
            <a:endParaRPr lang="en-US" sz="2800" dirty="0" smtClean="0"/>
          </a:p>
          <a:p>
            <a:r>
              <a:rPr lang="hu-HU" sz="2800" dirty="0" err="1" smtClean="0"/>
              <a:t>Dorzálflexorok</a:t>
            </a:r>
            <a:r>
              <a:rPr lang="hu-HU" sz="2800" dirty="0" smtClean="0"/>
              <a:t> </a:t>
            </a:r>
            <a:r>
              <a:rPr lang="hu-HU" sz="2800" dirty="0" err="1" smtClean="0"/>
              <a:t>paralysise</a:t>
            </a:r>
            <a:r>
              <a:rPr lang="hu-HU" sz="2800" dirty="0" smtClean="0"/>
              <a:t> miatt </a:t>
            </a:r>
            <a:r>
              <a:rPr lang="hu-HU" sz="2800" dirty="0" err="1" smtClean="0"/>
              <a:t>plantárflexiós</a:t>
            </a:r>
            <a:r>
              <a:rPr lang="hu-HU" sz="2800" dirty="0" smtClean="0"/>
              <a:t> </a:t>
            </a:r>
            <a:r>
              <a:rPr lang="hu-HU" sz="2800" dirty="0" err="1" smtClean="0"/>
              <a:t>kontraktúra</a:t>
            </a:r>
            <a:r>
              <a:rPr lang="hu-HU" sz="2800" dirty="0" smtClean="0"/>
              <a:t> </a:t>
            </a:r>
          </a:p>
          <a:p>
            <a:r>
              <a:rPr lang="hu-HU" sz="2800" dirty="0" smtClean="0"/>
              <a:t>A beteg a lábujjain jár</a:t>
            </a:r>
            <a:endParaRPr lang="en-US" sz="2800" dirty="0" smtClean="0"/>
          </a:p>
          <a:p>
            <a:r>
              <a:rPr lang="hu-HU" sz="2800" dirty="0" smtClean="0"/>
              <a:t>Lehet még a rövidebb láb kompenzációja miatt is</a:t>
            </a:r>
            <a:endParaRPr lang="en-IN" sz="2800" dirty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05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hu-HU" dirty="0" smtClean="0"/>
              <a:t>Végtaghossz egyenlőtlenség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772400" cy="4306886"/>
          </a:xfrm>
        </p:spPr>
        <p:txBody>
          <a:bodyPr>
            <a:normAutofit/>
          </a:bodyPr>
          <a:lstStyle/>
          <a:p>
            <a:r>
              <a:rPr lang="hu-HU" sz="2700" dirty="0" smtClean="0"/>
              <a:t>Senkinek nem egyforma a két alsó végtagja, általában 0,6 cm a különbség</a:t>
            </a:r>
            <a:endParaRPr lang="en-IN" sz="2700" dirty="0" smtClean="0"/>
          </a:p>
          <a:p>
            <a:r>
              <a:rPr lang="hu-HU" sz="2700" dirty="0" smtClean="0"/>
              <a:t>Sarokemelővel ezek a különbségek korrigálhatók</a:t>
            </a:r>
          </a:p>
          <a:p>
            <a:r>
              <a:rPr lang="hu-HU" sz="2700" dirty="0" smtClean="0"/>
              <a:t>Súlyosság szerint lehet</a:t>
            </a:r>
            <a:endParaRPr lang="en-US" sz="2700" dirty="0" smtClean="0"/>
          </a:p>
          <a:p>
            <a:pPr lvl="1"/>
            <a:r>
              <a:rPr lang="hu-HU" sz="2200" dirty="0" smtClean="0"/>
              <a:t>Minimális</a:t>
            </a:r>
          </a:p>
          <a:p>
            <a:pPr lvl="1"/>
            <a:r>
              <a:rPr lang="hu-HU" sz="2200" dirty="0" smtClean="0"/>
              <a:t>Közepes </a:t>
            </a:r>
            <a:endParaRPr lang="hu-HU" sz="2200" dirty="0"/>
          </a:p>
          <a:p>
            <a:pPr lvl="1"/>
            <a:r>
              <a:rPr lang="hu-HU" sz="2200" dirty="0" smtClean="0"/>
              <a:t>Nagy fokú végtag hossz különbség </a:t>
            </a:r>
            <a:endParaRPr lang="en-IN" sz="2200" dirty="0" smtClean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74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888" y="274638"/>
            <a:ext cx="8229600" cy="1143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IN" dirty="0" smtClean="0">
                <a:solidFill>
                  <a:schemeClr val="tx1"/>
                </a:solidFill>
              </a:rPr>
              <a:t>Minim</a:t>
            </a:r>
            <a:r>
              <a:rPr lang="hu-HU" dirty="0" smtClean="0">
                <a:solidFill>
                  <a:schemeClr val="tx1"/>
                </a:solidFill>
              </a:rPr>
              <a:t>á</a:t>
            </a:r>
            <a:r>
              <a:rPr lang="en-IN" dirty="0" smtClean="0">
                <a:solidFill>
                  <a:schemeClr val="tx1"/>
                </a:solidFill>
              </a:rPr>
              <a:t>l</a:t>
            </a:r>
            <a:r>
              <a:rPr lang="hu-HU" dirty="0" smtClean="0">
                <a:solidFill>
                  <a:schemeClr val="tx1"/>
                </a:solidFill>
              </a:rPr>
              <a:t>is végtaghossz különbség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7714"/>
            <a:ext cx="7772400" cy="4114800"/>
          </a:xfrm>
        </p:spPr>
        <p:txBody>
          <a:bodyPr>
            <a:normAutofit/>
          </a:bodyPr>
          <a:lstStyle/>
          <a:p>
            <a:r>
              <a:rPr lang="hu-HU" dirty="0" smtClean="0"/>
              <a:t>Kompenzáció céllal a rövidebb oldalon lebillen a medence</a:t>
            </a:r>
          </a:p>
          <a:p>
            <a:r>
              <a:rPr lang="hu-HU" dirty="0" smtClean="0"/>
              <a:t>A rövidebb láb fölé hajlással kompenzál</a:t>
            </a:r>
          </a:p>
          <a:p>
            <a:r>
              <a:rPr lang="hu-HU" dirty="0" smtClean="0"/>
              <a:t>Akár 7 cm-nyi különbséget is képes kompenzálni ez a technika</a:t>
            </a:r>
            <a:endParaRPr lang="en-IN" dirty="0" smtClean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62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7714"/>
            <a:ext cx="7772400" cy="4114800"/>
          </a:xfrm>
        </p:spPr>
        <p:txBody>
          <a:bodyPr>
            <a:normAutofit/>
          </a:bodyPr>
          <a:lstStyle/>
          <a:p>
            <a:r>
              <a:rPr lang="hu-HU" dirty="0" smtClean="0"/>
              <a:t>Körülbelül 7-12 cm közötti eltérésnél beszélünk közepes különbségről</a:t>
            </a:r>
          </a:p>
          <a:p>
            <a:r>
              <a:rPr lang="hu-HU" dirty="0" smtClean="0"/>
              <a:t>Csípőbillenés már nem tudja kompenzálni</a:t>
            </a:r>
            <a:endParaRPr lang="en-IN" dirty="0" smtClean="0"/>
          </a:p>
          <a:p>
            <a:r>
              <a:rPr lang="hu-HU" dirty="0" smtClean="0"/>
              <a:t>A láb meghosszabbítása szükséges így az egyén általában a rövidebb lábán lábujjhegyen jár</a:t>
            </a:r>
            <a:endParaRPr lang="en-IN" dirty="0" smtClean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48535" y="332656"/>
            <a:ext cx="8229600" cy="1143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Közepes végtaghossz különbség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190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7714"/>
            <a:ext cx="7772400" cy="4114800"/>
          </a:xfrm>
        </p:spPr>
        <p:txBody>
          <a:bodyPr>
            <a:normAutofit/>
          </a:bodyPr>
          <a:lstStyle/>
          <a:p>
            <a:r>
              <a:rPr lang="hu-HU" sz="2800" dirty="0" smtClean="0"/>
              <a:t>Végtaghossz különbség több, mint 12 cm </a:t>
            </a:r>
          </a:p>
          <a:p>
            <a:r>
              <a:rPr lang="hu-HU" sz="2800" dirty="0" smtClean="0"/>
              <a:t>Az egyén többféle kompenzációs mechanizmust alkalmazhat egyszerre</a:t>
            </a:r>
            <a:endParaRPr lang="en-IN" sz="2800" dirty="0" smtClean="0"/>
          </a:p>
          <a:p>
            <a:r>
              <a:rPr lang="hu-HU" sz="2800" dirty="0" smtClean="0"/>
              <a:t>Csípő billentés, lábujjhegyen járással és a nem érintett oldal térdének flexiója</a:t>
            </a:r>
          </a:p>
          <a:p>
            <a:endParaRPr lang="hu-HU" sz="2800" dirty="0"/>
          </a:p>
          <a:p>
            <a:pPr marL="0" indent="0">
              <a:buNone/>
            </a:pPr>
            <a:r>
              <a:rPr lang="hu-HU" sz="2800" dirty="0" smtClean="0"/>
              <a:t>(Próbáld ki, milyen érzés: sétálj egyik lábbal a járdán, másikkal az úton!)</a:t>
            </a:r>
            <a:endParaRPr lang="en-IN" sz="2800" dirty="0" smtClean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48535" y="332656"/>
            <a:ext cx="8229600" cy="1143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Nagyfokú végtaghossz különbség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3085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hlinkClick r:id="rId2"/>
              </a:rPr>
              <a:t>Equinovarous </a:t>
            </a:r>
            <a:r>
              <a:rPr lang="hu-HU" dirty="0" smtClean="0">
                <a:hlinkClick r:id="rId2"/>
              </a:rPr>
              <a:t>járás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7714"/>
            <a:ext cx="7772400" cy="4114800"/>
          </a:xfrm>
        </p:spPr>
        <p:txBody>
          <a:bodyPr/>
          <a:lstStyle/>
          <a:p>
            <a:r>
              <a:rPr lang="hu-HU" dirty="0" smtClean="0"/>
              <a:t>Boka </a:t>
            </a:r>
            <a:r>
              <a:rPr lang="hu-HU" dirty="0" err="1" smtClean="0"/>
              <a:t>plantárflexióban</a:t>
            </a:r>
            <a:r>
              <a:rPr lang="hu-HU" dirty="0" smtClean="0"/>
              <a:t> és </a:t>
            </a:r>
            <a:r>
              <a:rPr lang="hu-HU" dirty="0" err="1" smtClean="0"/>
              <a:t>subtalaris</a:t>
            </a:r>
            <a:r>
              <a:rPr lang="hu-HU" dirty="0" smtClean="0"/>
              <a:t> inverzió</a:t>
            </a:r>
          </a:p>
          <a:p>
            <a:r>
              <a:rPr lang="hu-HU" dirty="0" smtClean="0"/>
              <a:t>Beteg külső </a:t>
            </a:r>
            <a:r>
              <a:rPr lang="hu-HU" dirty="0" err="1" smtClean="0"/>
              <a:t>talpélen</a:t>
            </a:r>
            <a:r>
              <a:rPr lang="hu-HU" dirty="0" smtClean="0"/>
              <a:t> jár</a:t>
            </a:r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03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191964" y="4634383"/>
            <a:ext cx="3252788" cy="317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462214" y="4632796"/>
            <a:ext cx="2354263" cy="319087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1457077" y="4551833"/>
            <a:ext cx="138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támasz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4528889" y="4570883"/>
            <a:ext cx="1595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400" b="1" dirty="0">
                <a:latin typeface="Times New Roman" pitchFamily="18" charset="0"/>
              </a:rPr>
              <a:t>lendítés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6840289" y="4624858"/>
            <a:ext cx="1460500" cy="33337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563314" y="4553421"/>
            <a:ext cx="5445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800" b="1" dirty="0">
                <a:latin typeface="Times New Roman" pitchFamily="18" charset="0"/>
              </a:rPr>
              <a:t>J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563314" y="4869333"/>
            <a:ext cx="5445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800" b="1">
                <a:latin typeface="Times New Roman" pitchFamily="18" charset="0"/>
              </a:rPr>
              <a:t>B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1698377" y="4978871"/>
            <a:ext cx="2354262" cy="319087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4060577" y="4982046"/>
            <a:ext cx="3448050" cy="317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7640389" y="4570883"/>
            <a:ext cx="1108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Járás 1.5 m/s</a:t>
            </a: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4068514" y="5483696"/>
            <a:ext cx="357188" cy="609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4549527" y="5577358"/>
            <a:ext cx="2916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két láb támasz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182439" y="4024783"/>
            <a:ext cx="5657850" cy="614363"/>
            <a:chOff x="588" y="1502"/>
            <a:chExt cx="3564" cy="387"/>
          </a:xfrm>
        </p:grpSpPr>
        <p:sp>
          <p:nvSpPr>
            <p:cNvPr id="30744" name="Line 17"/>
            <p:cNvSpPr>
              <a:spLocks noChangeShapeType="1"/>
            </p:cNvSpPr>
            <p:nvPr/>
          </p:nvSpPr>
          <p:spPr bwMode="auto">
            <a:xfrm flipV="1">
              <a:off x="2403" y="1649"/>
              <a:ext cx="0" cy="2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0745" name="Line 18"/>
            <p:cNvSpPr>
              <a:spLocks noChangeShapeType="1"/>
            </p:cNvSpPr>
            <p:nvPr/>
          </p:nvSpPr>
          <p:spPr bwMode="auto">
            <a:xfrm flipV="1">
              <a:off x="588" y="1502"/>
              <a:ext cx="2" cy="3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0746" name="Line 19"/>
            <p:cNvSpPr>
              <a:spLocks noChangeShapeType="1"/>
            </p:cNvSpPr>
            <p:nvPr/>
          </p:nvSpPr>
          <p:spPr bwMode="auto">
            <a:xfrm flipV="1">
              <a:off x="4150" y="1537"/>
              <a:ext cx="2" cy="3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185614" y="4491508"/>
            <a:ext cx="5695950" cy="0"/>
            <a:chOff x="590" y="1796"/>
            <a:chExt cx="3588" cy="0"/>
          </a:xfrm>
        </p:grpSpPr>
        <p:sp>
          <p:nvSpPr>
            <p:cNvPr id="30742" name="Line 21"/>
            <p:cNvSpPr>
              <a:spLocks noChangeShapeType="1"/>
            </p:cNvSpPr>
            <p:nvPr/>
          </p:nvSpPr>
          <p:spPr bwMode="auto">
            <a:xfrm>
              <a:off x="590" y="1796"/>
              <a:ext cx="1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0743" name="Line 22"/>
            <p:cNvSpPr>
              <a:spLocks noChangeShapeType="1"/>
            </p:cNvSpPr>
            <p:nvPr/>
          </p:nvSpPr>
          <p:spPr bwMode="auto">
            <a:xfrm>
              <a:off x="2378" y="1796"/>
              <a:ext cx="1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1768227" y="4085108"/>
            <a:ext cx="1517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lépés</a:t>
            </a:r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4797177" y="4085108"/>
            <a:ext cx="1517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lépés</a:t>
            </a:r>
          </a:p>
        </p:txBody>
      </p:sp>
      <p:sp>
        <p:nvSpPr>
          <p:cNvPr id="24601" name="Line 25"/>
          <p:cNvSpPr>
            <a:spLocks noChangeShapeType="1"/>
          </p:cNvSpPr>
          <p:nvPr/>
        </p:nvSpPr>
        <p:spPr bwMode="auto">
          <a:xfrm>
            <a:off x="1204664" y="4083521"/>
            <a:ext cx="5657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3665289" y="3615208"/>
            <a:ext cx="1893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lépésciklus</a:t>
            </a:r>
          </a:p>
        </p:txBody>
      </p:sp>
      <p:pic>
        <p:nvPicPr>
          <p:cNvPr id="30741" name="Picture 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439" y="1341908"/>
            <a:ext cx="6192838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609600" y="188640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Lépés, lépésciklus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13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creeching Brak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" fill="hold"/>
                                        <p:tgtEl>
                                          <p:spTgt spid="2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" fill="hold"/>
                                        <p:tgtEl>
                                          <p:spTgt spid="2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75"/>
                                        <p:tgtEl>
                                          <p:spTgt spid="24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75"/>
                                        <p:tgtEl>
                                          <p:spTgt spid="24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creeching Brak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8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2" dur="5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75" fill="hold"/>
                                        <p:tgtEl>
                                          <p:spTgt spid="24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75" fill="hold"/>
                                        <p:tgtEl>
                                          <p:spTgt spid="24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24581" grpId="0" animBg="1"/>
      <p:bldP spid="24582" grpId="0" build="p" autoUpdateAnimBg="0"/>
      <p:bldP spid="24583" grpId="0" build="p" autoUpdateAnimBg="0"/>
      <p:bldP spid="24584" grpId="0" animBg="1"/>
      <p:bldP spid="24585" grpId="0" build="p" autoUpdateAnimBg="0"/>
      <p:bldP spid="24586" grpId="0" build="p" autoUpdateAnimBg="0"/>
      <p:bldP spid="24587" grpId="0" animBg="1"/>
      <p:bldP spid="24588" grpId="0" animBg="1"/>
      <p:bldP spid="24589" grpId="0" build="p" autoUpdateAnimBg="0"/>
      <p:bldP spid="24590" grpId="0" animBg="1"/>
      <p:bldP spid="24591" grpId="0" build="p" autoUpdateAnimBg="0" advAuto="0"/>
      <p:bldP spid="24599" grpId="0" autoUpdateAnimBg="0"/>
      <p:bldP spid="24600" grpId="0" autoUpdateAnimBg="0"/>
      <p:bldP spid="24601" grpId="0" animBg="1"/>
      <p:bldP spid="24602" grpId="0" build="p" autoUpdateAnimBg="0" advAuto="0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Calcaneal</a:t>
            </a:r>
            <a:r>
              <a:rPr lang="hu-HU" dirty="0" smtClean="0"/>
              <a:t>is járás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7714"/>
            <a:ext cx="8229600" cy="4114800"/>
          </a:xfrm>
        </p:spPr>
        <p:txBody>
          <a:bodyPr>
            <a:normAutofit/>
          </a:bodyPr>
          <a:lstStyle/>
          <a:p>
            <a:r>
              <a:rPr lang="hu-HU" sz="2800" dirty="0" err="1" smtClean="0"/>
              <a:t>Plantárflexorok</a:t>
            </a:r>
            <a:r>
              <a:rPr lang="hu-HU" sz="2800" dirty="0" smtClean="0"/>
              <a:t> paralízise miatt </a:t>
            </a:r>
            <a:r>
              <a:rPr lang="hu-HU" sz="2800" dirty="0" err="1" smtClean="0"/>
              <a:t>dorsalflexor</a:t>
            </a:r>
            <a:r>
              <a:rPr lang="hu-HU" sz="2800" dirty="0" smtClean="0"/>
              <a:t> </a:t>
            </a:r>
            <a:r>
              <a:rPr lang="hu-HU" sz="2800" dirty="0" err="1" smtClean="0"/>
              <a:t>contraktura</a:t>
            </a:r>
            <a:endParaRPr lang="hu-HU" sz="2800" dirty="0"/>
          </a:p>
          <a:p>
            <a:r>
              <a:rPr lang="hu-HU" sz="2800" dirty="0" smtClean="0"/>
              <a:t>A beteg a sarkain jár</a:t>
            </a:r>
            <a:endParaRPr lang="en-US" sz="2800" dirty="0" smtClean="0"/>
          </a:p>
          <a:p>
            <a:r>
              <a:rPr lang="hu-HU" sz="2800" dirty="0" smtClean="0"/>
              <a:t>Nagy fokú boka </a:t>
            </a:r>
            <a:r>
              <a:rPr lang="hu-HU" sz="2800" dirty="0" err="1" smtClean="0"/>
              <a:t>dorzálflexió</a:t>
            </a:r>
            <a:r>
              <a:rPr lang="hu-HU" sz="2800" dirty="0"/>
              <a:t> </a:t>
            </a:r>
            <a:r>
              <a:rPr lang="hu-HU" sz="2800" dirty="0" smtClean="0"/>
              <a:t>és térdhajlítás támaszfázisban, rövidebb lépéshossz az érintett oldalon</a:t>
            </a:r>
          </a:p>
          <a:p>
            <a:r>
              <a:rPr lang="hu-HU" sz="2800" dirty="0" smtClean="0"/>
              <a:t>Az </a:t>
            </a:r>
            <a:r>
              <a:rPr lang="hu-HU" sz="2800" dirty="0" err="1" smtClean="0"/>
              <a:t>egyláb</a:t>
            </a:r>
            <a:r>
              <a:rPr lang="hu-HU" sz="2800" dirty="0" smtClean="0"/>
              <a:t> támaszos fázis lerövidült a </a:t>
            </a:r>
            <a:r>
              <a:rPr lang="hu-HU" sz="2800" dirty="0" err="1" smtClean="0"/>
              <a:t>tibia</a:t>
            </a:r>
            <a:r>
              <a:rPr lang="hu-HU" sz="2800" dirty="0" smtClean="0"/>
              <a:t> és térd stabilizációjának nehézsége miatt</a:t>
            </a:r>
            <a:endParaRPr lang="en-IN" sz="2800" dirty="0" smtClean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9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hu-HU" dirty="0" smtClean="0"/>
              <a:t>X láb járás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7714"/>
            <a:ext cx="7772400" cy="4114800"/>
          </a:xfrm>
        </p:spPr>
        <p:txBody>
          <a:bodyPr/>
          <a:lstStyle/>
          <a:p>
            <a:r>
              <a:rPr lang="hu-HU" sz="2800" dirty="0" smtClean="0"/>
              <a:t>G</a:t>
            </a:r>
            <a:r>
              <a:rPr lang="en-US" sz="2800" dirty="0" err="1" smtClean="0"/>
              <a:t>enu</a:t>
            </a:r>
            <a:r>
              <a:rPr lang="en-US" sz="2800" dirty="0" smtClean="0"/>
              <a:t> </a:t>
            </a:r>
            <a:r>
              <a:rPr lang="en-US" sz="2800" dirty="0" err="1" smtClean="0"/>
              <a:t>valgum</a:t>
            </a:r>
            <a:r>
              <a:rPr lang="en-US" sz="2800" dirty="0" smtClean="0"/>
              <a:t> </a:t>
            </a:r>
            <a:r>
              <a:rPr lang="hu-HU" sz="2800" dirty="0" smtClean="0"/>
              <a:t>járás</a:t>
            </a:r>
            <a:endParaRPr lang="en-US" sz="2800" dirty="0" smtClean="0"/>
          </a:p>
          <a:p>
            <a:r>
              <a:rPr lang="hu-HU" sz="2800" dirty="0" smtClean="0"/>
              <a:t>Csökkent fiziológiás </a:t>
            </a:r>
            <a:r>
              <a:rPr lang="en-US" sz="2800" dirty="0" smtClean="0"/>
              <a:t>valgus </a:t>
            </a:r>
            <a:r>
              <a:rPr lang="hu-HU" sz="2800" dirty="0" smtClean="0"/>
              <a:t>állás miatt</a:t>
            </a:r>
            <a:endParaRPr lang="en-US" sz="2800" dirty="0" smtClean="0"/>
          </a:p>
          <a:p>
            <a:r>
              <a:rPr lang="hu-HU" sz="2800" dirty="0" smtClean="0"/>
              <a:t>A két térd egymással szemben van, járásalap szélesebb lesz</a:t>
            </a:r>
            <a:endParaRPr lang="en-IN" sz="2800" dirty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42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hu-HU" dirty="0" smtClean="0"/>
              <a:t>O láb járás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7714"/>
            <a:ext cx="7772400" cy="4114800"/>
          </a:xfrm>
        </p:spPr>
        <p:txBody>
          <a:bodyPr/>
          <a:lstStyle/>
          <a:p>
            <a:r>
              <a:rPr lang="hu-HU" dirty="0" smtClean="0"/>
              <a:t>G</a:t>
            </a:r>
            <a:r>
              <a:rPr lang="en-US" dirty="0" err="1" smtClean="0"/>
              <a:t>enu</a:t>
            </a:r>
            <a:r>
              <a:rPr lang="en-US" dirty="0" smtClean="0"/>
              <a:t> </a:t>
            </a:r>
            <a:r>
              <a:rPr lang="en-US" dirty="0" err="1" smtClean="0"/>
              <a:t>varum</a:t>
            </a:r>
            <a:r>
              <a:rPr lang="en-US" dirty="0" smtClean="0"/>
              <a:t> </a:t>
            </a:r>
            <a:r>
              <a:rPr lang="hu-HU" dirty="0" smtClean="0"/>
              <a:t>járás</a:t>
            </a:r>
            <a:endParaRPr lang="en-US" dirty="0" smtClean="0"/>
          </a:p>
          <a:p>
            <a:r>
              <a:rPr lang="hu-HU" dirty="0" smtClean="0"/>
              <a:t>Térd kifelé áll</a:t>
            </a:r>
            <a:endParaRPr lang="en-US" dirty="0" smtClean="0"/>
          </a:p>
          <a:p>
            <a:r>
              <a:rPr lang="hu-HU" dirty="0" smtClean="0"/>
              <a:t>Megnőtt fiziológiás</a:t>
            </a:r>
            <a:r>
              <a:rPr lang="en-US" dirty="0" smtClean="0"/>
              <a:t> </a:t>
            </a:r>
            <a:r>
              <a:rPr lang="hu-HU" dirty="0" err="1" smtClean="0"/>
              <a:t>valgus</a:t>
            </a:r>
            <a:r>
              <a:rPr lang="hu-HU" dirty="0" smtClean="0"/>
              <a:t> állás</a:t>
            </a:r>
            <a:endParaRPr lang="en-US" dirty="0" smtClean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58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/>
          <a:lstStyle/>
          <a:p>
            <a:r>
              <a:rPr lang="hu-HU" dirty="0" smtClean="0"/>
              <a:t>Összefoglalás, kérdések</a:t>
            </a:r>
            <a:endParaRPr lang="en-IN" dirty="0"/>
          </a:p>
        </p:txBody>
      </p:sp>
      <p:pic>
        <p:nvPicPr>
          <p:cNvPr id="5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96952"/>
            <a:ext cx="1467968" cy="264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6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hu-HU" dirty="0" smtClean="0"/>
              <a:t>Összefoglalás, kérdések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114800"/>
          </a:xfrm>
        </p:spPr>
        <p:txBody>
          <a:bodyPr>
            <a:normAutofit/>
          </a:bodyPr>
          <a:lstStyle/>
          <a:p>
            <a:r>
              <a:rPr lang="hu-HU" sz="2800" dirty="0" smtClean="0"/>
              <a:t>Járás funkciója</a:t>
            </a:r>
          </a:p>
          <a:p>
            <a:r>
              <a:rPr lang="hu-HU" sz="2800" dirty="0" smtClean="0"/>
              <a:t>Járás mozgásának jellege (2)</a:t>
            </a:r>
          </a:p>
          <a:p>
            <a:r>
              <a:rPr lang="hu-HU" sz="2800" dirty="0" smtClean="0"/>
              <a:t>Járás közben megoldandó feladatok (3)</a:t>
            </a:r>
          </a:p>
          <a:p>
            <a:r>
              <a:rPr lang="hu-HU" sz="2800" dirty="0" smtClean="0"/>
              <a:t>Járás fázisai és alszakaszai, történések</a:t>
            </a:r>
          </a:p>
          <a:p>
            <a:r>
              <a:rPr lang="hu-HU" sz="2800" dirty="0" smtClean="0"/>
              <a:t>Járást jellemző időbeli és térbeli változók</a:t>
            </a:r>
          </a:p>
          <a:p>
            <a:r>
              <a:rPr lang="hu-HU" sz="2800" dirty="0" smtClean="0">
                <a:solidFill>
                  <a:schemeClr val="bg1">
                    <a:lumMod val="75000"/>
                  </a:schemeClr>
                </a:solidFill>
              </a:rPr>
              <a:t>Járáshoz szükséges min. ízületi ROM</a:t>
            </a:r>
          </a:p>
          <a:p>
            <a:r>
              <a:rPr lang="hu-HU" sz="2800" dirty="0" smtClean="0"/>
              <a:t>Alsó végtag járáshoz szükséges izmai, funkciójuk, működésük a járás különböző szakaszaiban</a:t>
            </a:r>
          </a:p>
          <a:p>
            <a:endParaRPr lang="hu-HU" sz="2800" dirty="0" smtClean="0"/>
          </a:p>
          <a:p>
            <a:endParaRPr lang="hu-HU" sz="2800" dirty="0" smtClean="0"/>
          </a:p>
          <a:p>
            <a:endParaRPr lang="en-IN" sz="2800" dirty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33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Összefoglalás, kérdések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4536504"/>
          </a:xfrm>
        </p:spPr>
        <p:txBody>
          <a:bodyPr>
            <a:normAutofit fontScale="92500"/>
          </a:bodyPr>
          <a:lstStyle/>
          <a:p>
            <a:r>
              <a:rPr lang="hu-HU" sz="2800" dirty="0" smtClean="0"/>
              <a:t>COM mozgása</a:t>
            </a:r>
          </a:p>
          <a:p>
            <a:r>
              <a:rPr lang="hu-HU" sz="2800" dirty="0" smtClean="0">
                <a:solidFill>
                  <a:schemeClr val="bg1">
                    <a:lumMod val="75000"/>
                  </a:schemeClr>
                </a:solidFill>
              </a:rPr>
              <a:t>COM elmozdulást optimalizáló mechanizmusok (6)</a:t>
            </a:r>
          </a:p>
          <a:p>
            <a:r>
              <a:rPr lang="hu-HU" sz="2800" dirty="0" err="1" smtClean="0"/>
              <a:t>Talajreakcióerő</a:t>
            </a:r>
            <a:r>
              <a:rPr lang="hu-HU" sz="2800" dirty="0" smtClean="0"/>
              <a:t> támaszfázis során</a:t>
            </a:r>
          </a:p>
          <a:p>
            <a:r>
              <a:rPr lang="hu-HU" sz="2800" dirty="0" smtClean="0"/>
              <a:t>Járás </a:t>
            </a:r>
            <a:r>
              <a:rPr lang="hu-HU" sz="2800" dirty="0" err="1" smtClean="0"/>
              <a:t>vs</a:t>
            </a:r>
            <a:r>
              <a:rPr lang="hu-HU" sz="2800" dirty="0" smtClean="0"/>
              <a:t> futás </a:t>
            </a:r>
            <a:r>
              <a:rPr lang="hu-HU" sz="2800" dirty="0" err="1" smtClean="0"/>
              <a:t>vs</a:t>
            </a:r>
            <a:r>
              <a:rPr lang="hu-HU" sz="2800" dirty="0" smtClean="0"/>
              <a:t> lépcsőn járás</a:t>
            </a:r>
          </a:p>
          <a:p>
            <a:r>
              <a:rPr lang="hu-HU" sz="2800" dirty="0" smtClean="0"/>
              <a:t>Különböző helyváltoztatási formák közben a végtagok egymáshoz viszonyított mozgása (ember és állat)</a:t>
            </a:r>
          </a:p>
          <a:p>
            <a:r>
              <a:rPr lang="hu-HU" sz="2800" dirty="0" smtClean="0"/>
              <a:t>Emberi járást megkülönböztető tényezők (3)</a:t>
            </a:r>
          </a:p>
          <a:p>
            <a:r>
              <a:rPr lang="hu-HU" sz="2800" dirty="0" smtClean="0"/>
              <a:t>Emberi járás dinamikusan stabil</a:t>
            </a:r>
          </a:p>
          <a:p>
            <a:r>
              <a:rPr lang="hu-HU" sz="2800" dirty="0" smtClean="0"/>
              <a:t>Járás folyamatának korrekciós mechanizmusai (2)</a:t>
            </a:r>
          </a:p>
          <a:p>
            <a:endParaRPr lang="hu-HU" sz="2800" dirty="0" smtClean="0"/>
          </a:p>
          <a:p>
            <a:endParaRPr lang="hu-HU" sz="2800" dirty="0" smtClean="0"/>
          </a:p>
          <a:p>
            <a:endParaRPr lang="en-IN" sz="2800" dirty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51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Összefoglalás, kérdések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4536504"/>
          </a:xfrm>
        </p:spPr>
        <p:txBody>
          <a:bodyPr>
            <a:normAutofit lnSpcReduction="10000"/>
          </a:bodyPr>
          <a:lstStyle/>
          <a:p>
            <a:r>
              <a:rPr lang="hu-HU" sz="2800" dirty="0" smtClean="0"/>
              <a:t>Járás reflexes szabályozása</a:t>
            </a:r>
          </a:p>
          <a:p>
            <a:r>
              <a:rPr lang="hu-HU" sz="2800" dirty="0" smtClean="0"/>
              <a:t>CPG fogalma, elhelyezkedés</a:t>
            </a:r>
          </a:p>
          <a:p>
            <a:r>
              <a:rPr lang="hu-HU" sz="2800" dirty="0" smtClean="0">
                <a:solidFill>
                  <a:schemeClr val="bg1">
                    <a:lumMod val="75000"/>
                  </a:schemeClr>
                </a:solidFill>
              </a:rPr>
              <a:t>CPG 2 fajtája</a:t>
            </a:r>
          </a:p>
          <a:p>
            <a:r>
              <a:rPr lang="hu-HU" sz="2800" dirty="0" err="1" smtClean="0"/>
              <a:t>Félközpont</a:t>
            </a:r>
            <a:r>
              <a:rPr lang="hu-HU" sz="2800" dirty="0" smtClean="0"/>
              <a:t> modell</a:t>
            </a:r>
          </a:p>
          <a:p>
            <a:r>
              <a:rPr lang="hu-HU" sz="2800" dirty="0" err="1" smtClean="0"/>
              <a:t>Flexorok</a:t>
            </a:r>
            <a:r>
              <a:rPr lang="hu-HU" sz="2800" dirty="0" smtClean="0"/>
              <a:t> és </a:t>
            </a:r>
            <a:r>
              <a:rPr lang="hu-HU" sz="2800" dirty="0" err="1" smtClean="0"/>
              <a:t>extenzorok</a:t>
            </a:r>
            <a:r>
              <a:rPr lang="hu-HU" sz="2800" dirty="0" smtClean="0"/>
              <a:t> eltérő szabályozása</a:t>
            </a:r>
          </a:p>
          <a:p>
            <a:r>
              <a:rPr lang="hu-HU" sz="2800" dirty="0" smtClean="0"/>
              <a:t>Végtagi </a:t>
            </a:r>
            <a:r>
              <a:rPr lang="hu-HU" sz="2800" dirty="0" err="1" smtClean="0"/>
              <a:t>CPG-ok</a:t>
            </a:r>
            <a:r>
              <a:rPr lang="hu-HU" sz="2800" dirty="0" smtClean="0"/>
              <a:t> </a:t>
            </a:r>
            <a:r>
              <a:rPr lang="hu-HU" sz="2800" dirty="0" err="1" smtClean="0"/>
              <a:t>összekötettései</a:t>
            </a:r>
            <a:endParaRPr lang="hu-HU" sz="2800" dirty="0" smtClean="0"/>
          </a:p>
          <a:p>
            <a:r>
              <a:rPr lang="hu-HU" sz="2800" dirty="0" smtClean="0"/>
              <a:t>Járás integratív szabályozása (3 összetevő)</a:t>
            </a:r>
          </a:p>
          <a:p>
            <a:r>
              <a:rPr lang="hu-HU" sz="2800" dirty="0" smtClean="0">
                <a:solidFill>
                  <a:schemeClr val="bg1">
                    <a:lumMod val="75000"/>
                  </a:schemeClr>
                </a:solidFill>
              </a:rPr>
              <a:t>Gerincvelői harántsérülés</a:t>
            </a:r>
          </a:p>
          <a:p>
            <a:r>
              <a:rPr lang="hu-HU" sz="2800" dirty="0" smtClean="0"/>
              <a:t>Abnormális/</a:t>
            </a:r>
            <a:r>
              <a:rPr lang="hu-HU" sz="2800" dirty="0" err="1" smtClean="0"/>
              <a:t>atipusos</a:t>
            </a:r>
            <a:r>
              <a:rPr lang="hu-HU" sz="2800" dirty="0" smtClean="0"/>
              <a:t> járások</a:t>
            </a:r>
          </a:p>
          <a:p>
            <a:endParaRPr lang="hu-HU" sz="2800" dirty="0" smtClean="0"/>
          </a:p>
          <a:p>
            <a:endParaRPr lang="hu-HU" sz="2800" dirty="0" smtClean="0"/>
          </a:p>
          <a:p>
            <a:endParaRPr lang="hu-HU" sz="2800" dirty="0" smtClean="0"/>
          </a:p>
          <a:p>
            <a:endParaRPr lang="hu-HU" sz="2800" dirty="0" smtClean="0"/>
          </a:p>
          <a:p>
            <a:endParaRPr lang="en-IN" sz="2800" dirty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28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874639"/>
          </a:xfrm>
          <a:noFill/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u-H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a figyelmet!</a:t>
            </a:r>
            <a:endParaRPr lang="hu-H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943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609600" y="188640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Lépés, lépésciklus</a:t>
            </a:r>
            <a:endParaRPr lang="en-US" dirty="0"/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1348481" y="2071911"/>
            <a:ext cx="3252788" cy="317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4637781" y="2070324"/>
            <a:ext cx="2354263" cy="319087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4217094" y="2419574"/>
            <a:ext cx="3448050" cy="317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7015856" y="2062386"/>
            <a:ext cx="1460500" cy="33337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1854894" y="2416399"/>
            <a:ext cx="2354262" cy="319087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1005581" y="2416399"/>
            <a:ext cx="822325" cy="3302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" name="Line 9"/>
          <p:cNvSpPr>
            <a:spLocks noChangeShapeType="1"/>
          </p:cNvSpPr>
          <p:nvPr/>
        </p:nvSpPr>
        <p:spPr bwMode="auto">
          <a:xfrm flipV="1">
            <a:off x="4220269" y="1695674"/>
            <a:ext cx="0" cy="3302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5" name="Line 10"/>
          <p:cNvSpPr>
            <a:spLocks noChangeShapeType="1"/>
          </p:cNvSpPr>
          <p:nvPr/>
        </p:nvSpPr>
        <p:spPr bwMode="auto">
          <a:xfrm flipV="1">
            <a:off x="1338956" y="1462311"/>
            <a:ext cx="3175" cy="5588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6" name="Line 11"/>
          <p:cNvSpPr>
            <a:spLocks noChangeShapeType="1"/>
          </p:cNvSpPr>
          <p:nvPr/>
        </p:nvSpPr>
        <p:spPr bwMode="auto">
          <a:xfrm flipV="1">
            <a:off x="6993631" y="1517874"/>
            <a:ext cx="3175" cy="5588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7" name="Line 12"/>
          <p:cNvSpPr>
            <a:spLocks noChangeShapeType="1"/>
          </p:cNvSpPr>
          <p:nvPr/>
        </p:nvSpPr>
        <p:spPr bwMode="auto">
          <a:xfrm>
            <a:off x="1361181" y="1521049"/>
            <a:ext cx="5657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8" name="Line 13"/>
          <p:cNvSpPr>
            <a:spLocks noChangeShapeType="1"/>
          </p:cNvSpPr>
          <p:nvPr/>
        </p:nvSpPr>
        <p:spPr bwMode="auto">
          <a:xfrm>
            <a:off x="1342131" y="1929036"/>
            <a:ext cx="2857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9" name="Line 14"/>
          <p:cNvSpPr>
            <a:spLocks noChangeShapeType="1"/>
          </p:cNvSpPr>
          <p:nvPr/>
        </p:nvSpPr>
        <p:spPr bwMode="auto">
          <a:xfrm>
            <a:off x="4180581" y="1929036"/>
            <a:ext cx="2857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719831" y="1990949"/>
            <a:ext cx="5445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800">
                <a:latin typeface="Times New Roman" pitchFamily="18" charset="0"/>
              </a:rPr>
              <a:t>L</a:t>
            </a:r>
          </a:p>
        </p:txBody>
      </p:sp>
      <p:sp>
        <p:nvSpPr>
          <p:cNvPr id="41" name="Rectangle 16"/>
          <p:cNvSpPr>
            <a:spLocks noChangeArrowheads="1"/>
          </p:cNvSpPr>
          <p:nvPr/>
        </p:nvSpPr>
        <p:spPr bwMode="auto">
          <a:xfrm>
            <a:off x="719831" y="2352899"/>
            <a:ext cx="5445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800">
                <a:latin typeface="Times New Roman" pitchFamily="18" charset="0"/>
              </a:rPr>
              <a:t>R</a:t>
            </a:r>
          </a:p>
        </p:txBody>
      </p:sp>
      <p:sp>
        <p:nvSpPr>
          <p:cNvPr id="42" name="Rectangle 17"/>
          <p:cNvSpPr>
            <a:spLocks noChangeArrowheads="1"/>
          </p:cNvSpPr>
          <p:nvPr/>
        </p:nvSpPr>
        <p:spPr bwMode="auto">
          <a:xfrm>
            <a:off x="1613594" y="1989361"/>
            <a:ext cx="1381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támasz</a:t>
            </a:r>
          </a:p>
        </p:txBody>
      </p:sp>
      <p:sp>
        <p:nvSpPr>
          <p:cNvPr id="43" name="Rectangle 18"/>
          <p:cNvSpPr>
            <a:spLocks noChangeArrowheads="1"/>
          </p:cNvSpPr>
          <p:nvPr/>
        </p:nvSpPr>
        <p:spPr bwMode="auto">
          <a:xfrm>
            <a:off x="4685406" y="2008411"/>
            <a:ext cx="1595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lendítés</a:t>
            </a:r>
          </a:p>
        </p:txBody>
      </p:sp>
      <p:sp>
        <p:nvSpPr>
          <p:cNvPr id="44" name="Rectangle 19"/>
          <p:cNvSpPr>
            <a:spLocks noChangeArrowheads="1"/>
          </p:cNvSpPr>
          <p:nvPr/>
        </p:nvSpPr>
        <p:spPr bwMode="auto">
          <a:xfrm>
            <a:off x="7796906" y="2008411"/>
            <a:ext cx="1108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Járás 1.5 m/s</a:t>
            </a:r>
          </a:p>
        </p:txBody>
      </p:sp>
      <p:grpSp>
        <p:nvGrpSpPr>
          <p:cNvPr id="45" name="Group 20"/>
          <p:cNvGrpSpPr>
            <a:grpSpLocks/>
          </p:cNvGrpSpPr>
          <p:nvPr/>
        </p:nvGrpSpPr>
        <p:grpSpPr bwMode="auto">
          <a:xfrm>
            <a:off x="1205606" y="2397349"/>
            <a:ext cx="6672263" cy="3781425"/>
            <a:chOff x="504" y="985"/>
            <a:chExt cx="4203" cy="2382"/>
          </a:xfrm>
        </p:grpSpPr>
        <p:sp>
          <p:nvSpPr>
            <p:cNvPr id="46" name="Line 21"/>
            <p:cNvSpPr>
              <a:spLocks noChangeShapeType="1"/>
            </p:cNvSpPr>
            <p:nvPr/>
          </p:nvSpPr>
          <p:spPr bwMode="auto">
            <a:xfrm>
              <a:off x="590" y="985"/>
              <a:ext cx="0" cy="20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7" name="Line 22"/>
            <p:cNvSpPr>
              <a:spLocks noChangeShapeType="1"/>
            </p:cNvSpPr>
            <p:nvPr/>
          </p:nvSpPr>
          <p:spPr bwMode="auto">
            <a:xfrm>
              <a:off x="4142" y="985"/>
              <a:ext cx="0" cy="20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" name="Line 23"/>
            <p:cNvSpPr>
              <a:spLocks noChangeShapeType="1"/>
            </p:cNvSpPr>
            <p:nvPr/>
          </p:nvSpPr>
          <p:spPr bwMode="auto">
            <a:xfrm>
              <a:off x="578" y="2969"/>
              <a:ext cx="3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" name="Line 24"/>
            <p:cNvSpPr>
              <a:spLocks noChangeShapeType="1"/>
            </p:cNvSpPr>
            <p:nvPr/>
          </p:nvSpPr>
          <p:spPr bwMode="auto">
            <a:xfrm>
              <a:off x="2451" y="2969"/>
              <a:ext cx="0" cy="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0" name="Rectangle 25"/>
            <p:cNvSpPr>
              <a:spLocks noChangeArrowheads="1"/>
            </p:cNvSpPr>
            <p:nvPr/>
          </p:nvSpPr>
          <p:spPr bwMode="auto">
            <a:xfrm>
              <a:off x="504" y="3079"/>
              <a:ext cx="25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hu-HU" sz="2400" b="1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51" name="Rectangle 26"/>
            <p:cNvSpPr>
              <a:spLocks noChangeArrowheads="1"/>
            </p:cNvSpPr>
            <p:nvPr/>
          </p:nvSpPr>
          <p:spPr bwMode="auto">
            <a:xfrm>
              <a:off x="2268" y="3066"/>
              <a:ext cx="7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hu-HU" sz="2400" b="1">
                  <a:latin typeface="Times New Roman" pitchFamily="18" charset="0"/>
                </a:rPr>
                <a:t>0.5</a:t>
              </a: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3948" y="3042"/>
              <a:ext cx="7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hu-HU" sz="2400" b="1">
                  <a:latin typeface="Times New Roman" pitchFamily="18" charset="0"/>
                </a:rPr>
                <a:t>1.0  s</a:t>
              </a:r>
            </a:p>
          </p:txBody>
        </p:sp>
      </p:grpSp>
      <p:sp>
        <p:nvSpPr>
          <p:cNvPr id="53" name="Rectangle 28"/>
          <p:cNvSpPr>
            <a:spLocks noChangeArrowheads="1"/>
          </p:cNvSpPr>
          <p:nvPr/>
        </p:nvSpPr>
        <p:spPr bwMode="auto">
          <a:xfrm>
            <a:off x="7544494" y="2825974"/>
            <a:ext cx="16906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Gyaloglás 3.0 m/s</a:t>
            </a:r>
          </a:p>
        </p:txBody>
      </p:sp>
      <p:sp>
        <p:nvSpPr>
          <p:cNvPr id="54" name="Rectangle 29"/>
          <p:cNvSpPr>
            <a:spLocks noChangeArrowheads="1"/>
          </p:cNvSpPr>
          <p:nvPr/>
        </p:nvSpPr>
        <p:spPr bwMode="auto">
          <a:xfrm>
            <a:off x="1340544" y="2911699"/>
            <a:ext cx="2055812" cy="3143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5" name="Rectangle 30"/>
          <p:cNvSpPr>
            <a:spLocks noChangeArrowheads="1"/>
          </p:cNvSpPr>
          <p:nvPr/>
        </p:nvSpPr>
        <p:spPr bwMode="auto">
          <a:xfrm>
            <a:off x="3437631" y="2906936"/>
            <a:ext cx="2055813" cy="314325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grpSp>
        <p:nvGrpSpPr>
          <p:cNvPr id="56" name="Group 31"/>
          <p:cNvGrpSpPr>
            <a:grpSpLocks/>
          </p:cNvGrpSpPr>
          <p:nvPr/>
        </p:nvGrpSpPr>
        <p:grpSpPr bwMode="auto">
          <a:xfrm>
            <a:off x="1340544" y="3249836"/>
            <a:ext cx="4152900" cy="319088"/>
            <a:chOff x="589" y="1522"/>
            <a:chExt cx="2616" cy="201"/>
          </a:xfrm>
        </p:grpSpPr>
        <p:sp>
          <p:nvSpPr>
            <p:cNvPr id="57" name="Rectangle 32"/>
            <p:cNvSpPr>
              <a:spLocks noChangeArrowheads="1"/>
            </p:cNvSpPr>
            <p:nvPr/>
          </p:nvSpPr>
          <p:spPr bwMode="auto">
            <a:xfrm>
              <a:off x="1910" y="1525"/>
              <a:ext cx="1295" cy="19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58" name="Rectangle 33"/>
            <p:cNvSpPr>
              <a:spLocks noChangeArrowheads="1"/>
            </p:cNvSpPr>
            <p:nvPr/>
          </p:nvSpPr>
          <p:spPr bwMode="auto">
            <a:xfrm>
              <a:off x="589" y="1522"/>
              <a:ext cx="1295" cy="198"/>
            </a:xfrm>
            <a:prstGeom prst="rect">
              <a:avLst/>
            </a:prstGeom>
            <a:solidFill>
              <a:srgbClr val="FF00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59" name="Rectangle 34"/>
          <p:cNvSpPr>
            <a:spLocks noChangeArrowheads="1"/>
          </p:cNvSpPr>
          <p:nvPr/>
        </p:nvSpPr>
        <p:spPr bwMode="auto">
          <a:xfrm>
            <a:off x="1924744" y="1522636"/>
            <a:ext cx="1517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lépés</a:t>
            </a:r>
          </a:p>
        </p:txBody>
      </p:sp>
      <p:sp>
        <p:nvSpPr>
          <p:cNvPr id="60" name="Rectangle 35"/>
          <p:cNvSpPr>
            <a:spLocks noChangeArrowheads="1"/>
          </p:cNvSpPr>
          <p:nvPr/>
        </p:nvSpPr>
        <p:spPr bwMode="auto">
          <a:xfrm>
            <a:off x="4953694" y="1522636"/>
            <a:ext cx="1517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lépés</a:t>
            </a:r>
          </a:p>
        </p:txBody>
      </p:sp>
      <p:sp>
        <p:nvSpPr>
          <p:cNvPr id="62" name="Line 37"/>
          <p:cNvSpPr>
            <a:spLocks noChangeShapeType="1"/>
          </p:cNvSpPr>
          <p:nvPr/>
        </p:nvSpPr>
        <p:spPr bwMode="auto">
          <a:xfrm>
            <a:off x="5502969" y="3621311"/>
            <a:ext cx="0" cy="19240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3" name="Rectangle 38"/>
          <p:cNvSpPr>
            <a:spLocks noChangeArrowheads="1"/>
          </p:cNvSpPr>
          <p:nvPr/>
        </p:nvSpPr>
        <p:spPr bwMode="auto">
          <a:xfrm>
            <a:off x="7134919" y="3911824"/>
            <a:ext cx="2333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Futás 5.0 m/s</a:t>
            </a:r>
          </a:p>
        </p:txBody>
      </p:sp>
      <p:sp>
        <p:nvSpPr>
          <p:cNvPr id="64" name="Rectangle 39"/>
          <p:cNvSpPr>
            <a:spLocks noChangeArrowheads="1"/>
          </p:cNvSpPr>
          <p:nvPr/>
        </p:nvSpPr>
        <p:spPr bwMode="auto">
          <a:xfrm>
            <a:off x="1331019" y="3821336"/>
            <a:ext cx="1060450" cy="33178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65" name="Rectangle 40"/>
          <p:cNvSpPr>
            <a:spLocks noChangeArrowheads="1"/>
          </p:cNvSpPr>
          <p:nvPr/>
        </p:nvSpPr>
        <p:spPr bwMode="auto">
          <a:xfrm>
            <a:off x="2416869" y="3818161"/>
            <a:ext cx="2592387" cy="341313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grpSp>
        <p:nvGrpSpPr>
          <p:cNvPr id="66" name="Group 41"/>
          <p:cNvGrpSpPr>
            <a:grpSpLocks/>
          </p:cNvGrpSpPr>
          <p:nvPr/>
        </p:nvGrpSpPr>
        <p:grpSpPr bwMode="auto">
          <a:xfrm>
            <a:off x="1000819" y="4170586"/>
            <a:ext cx="5934075" cy="363538"/>
            <a:chOff x="375" y="2102"/>
            <a:chExt cx="3738" cy="229"/>
          </a:xfrm>
        </p:grpSpPr>
        <p:sp>
          <p:nvSpPr>
            <p:cNvPr id="67" name="Rectangle 42"/>
            <p:cNvSpPr>
              <a:spLocks noChangeArrowheads="1"/>
            </p:cNvSpPr>
            <p:nvPr/>
          </p:nvSpPr>
          <p:spPr bwMode="auto">
            <a:xfrm>
              <a:off x="2529" y="2109"/>
              <a:ext cx="1584" cy="218"/>
            </a:xfrm>
            <a:prstGeom prst="rect">
              <a:avLst/>
            </a:prstGeom>
            <a:solidFill>
              <a:srgbClr val="FF00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8" name="Rectangle 43"/>
            <p:cNvSpPr>
              <a:spLocks noChangeArrowheads="1"/>
            </p:cNvSpPr>
            <p:nvPr/>
          </p:nvSpPr>
          <p:spPr bwMode="auto">
            <a:xfrm>
              <a:off x="1864" y="2102"/>
              <a:ext cx="648" cy="22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9" name="Rectangle 44"/>
            <p:cNvSpPr>
              <a:spLocks noChangeArrowheads="1"/>
            </p:cNvSpPr>
            <p:nvPr/>
          </p:nvSpPr>
          <p:spPr bwMode="auto">
            <a:xfrm>
              <a:off x="375" y="2114"/>
              <a:ext cx="1491" cy="21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6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70" name="Line 45"/>
          <p:cNvSpPr>
            <a:spLocks noChangeShapeType="1"/>
          </p:cNvSpPr>
          <p:nvPr/>
        </p:nvSpPr>
        <p:spPr bwMode="auto">
          <a:xfrm>
            <a:off x="5014019" y="3910236"/>
            <a:ext cx="1587" cy="16160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1" name="Rectangle 46"/>
          <p:cNvSpPr>
            <a:spLocks noChangeArrowheads="1"/>
          </p:cNvSpPr>
          <p:nvPr/>
        </p:nvSpPr>
        <p:spPr bwMode="auto">
          <a:xfrm>
            <a:off x="7212706" y="4845274"/>
            <a:ext cx="2022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Vágta 9.0 m/s</a:t>
            </a:r>
          </a:p>
        </p:txBody>
      </p:sp>
      <p:sp>
        <p:nvSpPr>
          <p:cNvPr id="72" name="Rectangle 47"/>
          <p:cNvSpPr>
            <a:spLocks noChangeArrowheads="1"/>
          </p:cNvSpPr>
          <p:nvPr/>
        </p:nvSpPr>
        <p:spPr bwMode="auto">
          <a:xfrm>
            <a:off x="1346894" y="4719861"/>
            <a:ext cx="650875" cy="3143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3" name="Rectangle 48"/>
          <p:cNvSpPr>
            <a:spLocks noChangeArrowheads="1"/>
          </p:cNvSpPr>
          <p:nvPr/>
        </p:nvSpPr>
        <p:spPr bwMode="auto">
          <a:xfrm>
            <a:off x="2029519" y="4710336"/>
            <a:ext cx="2493962" cy="323850"/>
          </a:xfrm>
          <a:prstGeom prst="rect">
            <a:avLst/>
          </a:prstGeom>
          <a:solidFill>
            <a:srgbClr val="FF00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74" name="Rectangle 49"/>
          <p:cNvSpPr>
            <a:spLocks noChangeArrowheads="1"/>
          </p:cNvSpPr>
          <p:nvPr/>
        </p:nvSpPr>
        <p:spPr bwMode="auto">
          <a:xfrm>
            <a:off x="4545706" y="4710336"/>
            <a:ext cx="663575" cy="32702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75" name="Group 50"/>
          <p:cNvGrpSpPr>
            <a:grpSpLocks/>
          </p:cNvGrpSpPr>
          <p:nvPr/>
        </p:nvGrpSpPr>
        <p:grpSpPr bwMode="auto">
          <a:xfrm>
            <a:off x="978594" y="5062761"/>
            <a:ext cx="5543550" cy="344488"/>
            <a:chOff x="361" y="2664"/>
            <a:chExt cx="3492" cy="217"/>
          </a:xfrm>
        </p:grpSpPr>
        <p:grpSp>
          <p:nvGrpSpPr>
            <p:cNvPr id="76" name="Group 51"/>
            <p:cNvGrpSpPr>
              <a:grpSpLocks/>
            </p:cNvGrpSpPr>
            <p:nvPr/>
          </p:nvGrpSpPr>
          <p:grpSpPr bwMode="auto">
            <a:xfrm>
              <a:off x="1865" y="2666"/>
              <a:ext cx="1988" cy="208"/>
              <a:chOff x="1865" y="2666"/>
              <a:chExt cx="1988" cy="208"/>
            </a:xfrm>
          </p:grpSpPr>
          <p:sp>
            <p:nvSpPr>
              <p:cNvPr id="78" name="Rectangle 52"/>
              <p:cNvSpPr>
                <a:spLocks noChangeArrowheads="1"/>
              </p:cNvSpPr>
              <p:nvPr/>
            </p:nvSpPr>
            <p:spPr bwMode="auto">
              <a:xfrm>
                <a:off x="2282" y="2670"/>
                <a:ext cx="1571" cy="204"/>
              </a:xfrm>
              <a:prstGeom prst="rect">
                <a:avLst/>
              </a:prstGeom>
              <a:solidFill>
                <a:srgbClr val="FF00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9" name="Rectangle 53"/>
              <p:cNvSpPr>
                <a:spLocks noChangeArrowheads="1"/>
              </p:cNvSpPr>
              <p:nvPr/>
            </p:nvSpPr>
            <p:spPr bwMode="auto">
              <a:xfrm>
                <a:off x="1865" y="2666"/>
                <a:ext cx="410" cy="20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77" name="Rectangle 54"/>
            <p:cNvSpPr>
              <a:spLocks noChangeArrowheads="1"/>
            </p:cNvSpPr>
            <p:nvPr/>
          </p:nvSpPr>
          <p:spPr bwMode="auto">
            <a:xfrm>
              <a:off x="361" y="2664"/>
              <a:ext cx="1491" cy="21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6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80" name="Line 55"/>
          <p:cNvSpPr>
            <a:spLocks noChangeShapeType="1"/>
          </p:cNvSpPr>
          <p:nvPr/>
        </p:nvSpPr>
        <p:spPr bwMode="auto">
          <a:xfrm>
            <a:off x="4529831" y="4943699"/>
            <a:ext cx="0" cy="60166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grpSp>
        <p:nvGrpSpPr>
          <p:cNvPr id="81" name="Group 56"/>
          <p:cNvGrpSpPr>
            <a:grpSpLocks/>
          </p:cNvGrpSpPr>
          <p:nvPr/>
        </p:nvGrpSpPr>
        <p:grpSpPr bwMode="auto">
          <a:xfrm>
            <a:off x="3150294" y="2024286"/>
            <a:ext cx="3865562" cy="460375"/>
            <a:chOff x="1729" y="750"/>
            <a:chExt cx="2435" cy="290"/>
          </a:xfrm>
        </p:grpSpPr>
        <p:sp>
          <p:nvSpPr>
            <p:cNvPr id="82" name="Rectangle 57"/>
            <p:cNvSpPr>
              <a:spLocks noChangeArrowheads="1"/>
            </p:cNvSpPr>
            <p:nvPr/>
          </p:nvSpPr>
          <p:spPr bwMode="auto">
            <a:xfrm>
              <a:off x="1729" y="752"/>
              <a:ext cx="6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hu-HU" sz="2400" b="1">
                  <a:latin typeface="Times New Roman" pitchFamily="18" charset="0"/>
                </a:rPr>
                <a:t>60 %</a:t>
              </a:r>
            </a:p>
          </p:txBody>
        </p:sp>
        <p:sp>
          <p:nvSpPr>
            <p:cNvPr id="83" name="Rectangle 58"/>
            <p:cNvSpPr>
              <a:spLocks noChangeArrowheads="1"/>
            </p:cNvSpPr>
            <p:nvPr/>
          </p:nvSpPr>
          <p:spPr bwMode="auto">
            <a:xfrm>
              <a:off x="3515" y="750"/>
              <a:ext cx="6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hu-HU" sz="2400" b="1">
                  <a:latin typeface="Times New Roman" pitchFamily="18" charset="0"/>
                </a:rPr>
                <a:t>40 %</a:t>
              </a:r>
            </a:p>
          </p:txBody>
        </p:sp>
      </p:grpSp>
      <p:grpSp>
        <p:nvGrpSpPr>
          <p:cNvPr id="84" name="Group 59"/>
          <p:cNvGrpSpPr>
            <a:grpSpLocks/>
          </p:cNvGrpSpPr>
          <p:nvPr/>
        </p:nvGrpSpPr>
        <p:grpSpPr bwMode="auto">
          <a:xfrm>
            <a:off x="2097781" y="2860899"/>
            <a:ext cx="3009900" cy="473075"/>
            <a:chOff x="1066" y="1277"/>
            <a:chExt cx="1896" cy="298"/>
          </a:xfrm>
        </p:grpSpPr>
        <p:sp>
          <p:nvSpPr>
            <p:cNvPr id="85" name="Rectangle 60"/>
            <p:cNvSpPr>
              <a:spLocks noChangeArrowheads="1"/>
            </p:cNvSpPr>
            <p:nvPr/>
          </p:nvSpPr>
          <p:spPr bwMode="auto">
            <a:xfrm>
              <a:off x="1066" y="1277"/>
              <a:ext cx="6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hu-HU" sz="2400" b="1">
                  <a:latin typeface="Times New Roman" pitchFamily="18" charset="0"/>
                </a:rPr>
                <a:t>50 %</a:t>
              </a:r>
            </a:p>
          </p:txBody>
        </p:sp>
        <p:sp>
          <p:nvSpPr>
            <p:cNvPr id="86" name="Rectangle 61"/>
            <p:cNvSpPr>
              <a:spLocks noChangeArrowheads="1"/>
            </p:cNvSpPr>
            <p:nvPr/>
          </p:nvSpPr>
          <p:spPr bwMode="auto">
            <a:xfrm>
              <a:off x="2313" y="1287"/>
              <a:ext cx="6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hu-HU" sz="2400" b="1">
                  <a:latin typeface="Times New Roman" pitchFamily="18" charset="0"/>
                </a:rPr>
                <a:t>50 %</a:t>
              </a:r>
            </a:p>
          </p:txBody>
        </p:sp>
      </p:grpSp>
      <p:sp>
        <p:nvSpPr>
          <p:cNvPr id="87" name="Rectangle 62"/>
          <p:cNvSpPr>
            <a:spLocks noChangeArrowheads="1"/>
          </p:cNvSpPr>
          <p:nvPr/>
        </p:nvSpPr>
        <p:spPr bwMode="auto">
          <a:xfrm>
            <a:off x="1529456" y="3772124"/>
            <a:ext cx="103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30 %</a:t>
            </a:r>
          </a:p>
        </p:txBody>
      </p:sp>
      <p:sp>
        <p:nvSpPr>
          <p:cNvPr id="88" name="Rectangle 63"/>
          <p:cNvSpPr>
            <a:spLocks noChangeArrowheads="1"/>
          </p:cNvSpPr>
          <p:nvPr/>
        </p:nvSpPr>
        <p:spPr bwMode="auto">
          <a:xfrm>
            <a:off x="3124894" y="3789586"/>
            <a:ext cx="1030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70 %</a:t>
            </a:r>
          </a:p>
        </p:txBody>
      </p:sp>
      <p:sp>
        <p:nvSpPr>
          <p:cNvPr id="89" name="Rectangle 64"/>
          <p:cNvSpPr>
            <a:spLocks noChangeArrowheads="1"/>
          </p:cNvSpPr>
          <p:nvPr/>
        </p:nvSpPr>
        <p:spPr bwMode="auto">
          <a:xfrm>
            <a:off x="1261169" y="4646836"/>
            <a:ext cx="1030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20 %</a:t>
            </a:r>
          </a:p>
        </p:txBody>
      </p:sp>
      <p:sp>
        <p:nvSpPr>
          <p:cNvPr id="90" name="Rectangle 65"/>
          <p:cNvSpPr>
            <a:spLocks noChangeArrowheads="1"/>
          </p:cNvSpPr>
          <p:nvPr/>
        </p:nvSpPr>
        <p:spPr bwMode="auto">
          <a:xfrm>
            <a:off x="3143944" y="4643661"/>
            <a:ext cx="1030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80 %</a:t>
            </a:r>
          </a:p>
        </p:txBody>
      </p:sp>
      <p:sp>
        <p:nvSpPr>
          <p:cNvPr id="91" name="Rectangle 66"/>
          <p:cNvSpPr>
            <a:spLocks noChangeArrowheads="1"/>
          </p:cNvSpPr>
          <p:nvPr/>
        </p:nvSpPr>
        <p:spPr bwMode="auto">
          <a:xfrm>
            <a:off x="4225031" y="2421161"/>
            <a:ext cx="376238" cy="33813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92" name="Rectangle 67"/>
          <p:cNvSpPr>
            <a:spLocks noChangeArrowheads="1"/>
          </p:cNvSpPr>
          <p:nvPr/>
        </p:nvSpPr>
        <p:spPr bwMode="auto">
          <a:xfrm>
            <a:off x="2397819" y="4191224"/>
            <a:ext cx="979487" cy="35718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93" name="Rectangle 68"/>
          <p:cNvSpPr>
            <a:spLocks noChangeArrowheads="1"/>
          </p:cNvSpPr>
          <p:nvPr/>
        </p:nvSpPr>
        <p:spPr bwMode="auto">
          <a:xfrm>
            <a:off x="1989831" y="5065936"/>
            <a:ext cx="1368425" cy="33813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94" name="Rectangle 69"/>
          <p:cNvSpPr>
            <a:spLocks noChangeArrowheads="1"/>
          </p:cNvSpPr>
          <p:nvPr/>
        </p:nvSpPr>
        <p:spPr bwMode="auto">
          <a:xfrm>
            <a:off x="2353369" y="4184874"/>
            <a:ext cx="1108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hu-HU" sz="2000" b="1">
                <a:latin typeface="Times New Roman" pitchFamily="18" charset="0"/>
              </a:rPr>
              <a:t>repülés</a:t>
            </a:r>
          </a:p>
        </p:txBody>
      </p:sp>
    </p:spTree>
    <p:extLst>
      <p:ext uri="{BB962C8B-B14F-4D97-AF65-F5344CB8AC3E}">
        <p14:creationId xmlns:p14="http://schemas.microsoft.com/office/powerpoint/2010/main" val="33128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creeching Brak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creeching Brak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creeching Brak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25"/>
                            </p:stCondLst>
                            <p:childTnLst>
                              <p:par>
                                <p:cTn id="11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75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75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3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3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00"/>
                            </p:stCondLst>
                            <p:childTnLst>
                              <p:par>
                                <p:cTn id="1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3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3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utoUpdateAnimBg="0"/>
      <p:bldP spid="54" grpId="0" animBg="1"/>
      <p:bldP spid="55" grpId="0" animBg="1"/>
      <p:bldP spid="62" grpId="0" animBg="1"/>
      <p:bldP spid="63" grpId="0" autoUpdateAnimBg="0"/>
      <p:bldP spid="64" grpId="0" animBg="1"/>
      <p:bldP spid="65" grpId="0" animBg="1"/>
      <p:bldP spid="70" grpId="0" animBg="1"/>
      <p:bldP spid="71" grpId="0" autoUpdateAnimBg="0"/>
      <p:bldP spid="72" grpId="0" animBg="1"/>
      <p:bldP spid="73" grpId="0" animBg="1"/>
      <p:bldP spid="74" grpId="0" animBg="1"/>
      <p:bldP spid="80" grpId="0" animBg="1"/>
      <p:bldP spid="87" grpId="0" build="p" autoUpdateAnimBg="0"/>
      <p:bldP spid="88" grpId="0" build="p" autoUpdateAnimBg="0" advAuto="0"/>
      <p:bldP spid="89" grpId="0" build="p" autoUpdateAnimBg="0"/>
      <p:bldP spid="90" grpId="0" build="p" autoUpdateAnimBg="0" advAuto="0"/>
      <p:bldP spid="91" grpId="0" animBg="1"/>
      <p:bldP spid="92" grpId="0" animBg="1"/>
      <p:bldP spid="93" grpId="0" animBg="1"/>
      <p:bldP spid="9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1" y="617538"/>
            <a:ext cx="8258176" cy="1143000"/>
          </a:xfrm>
        </p:spPr>
        <p:txBody>
          <a:bodyPr/>
          <a:lstStyle/>
          <a:p>
            <a:r>
              <a:rPr lang="en-US" sz="3600" dirty="0" smtClean="0"/>
              <a:t>Comparison of gait terminology</a:t>
            </a:r>
            <a:endParaRPr lang="en-US" sz="3600" dirty="0"/>
          </a:p>
        </p:txBody>
      </p:sp>
      <p:sp>
        <p:nvSpPr>
          <p:cNvPr id="8" name="Text Placeholder 7"/>
          <p:cNvSpPr>
            <a:spLocks noGrp="1"/>
          </p:cNvSpPr>
          <p:nvPr>
            <p:ph sz="half" idx="1"/>
          </p:nvPr>
        </p:nvSpPr>
        <p:spPr>
          <a:xfrm>
            <a:off x="685800" y="1874520"/>
            <a:ext cx="3962400" cy="4389120"/>
          </a:xfrm>
          <a:ln>
            <a:solidFill>
              <a:srgbClr val="FFFF00"/>
            </a:solidFill>
          </a:ln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</a:rPr>
              <a:t>Traditional – 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000" dirty="0" smtClean="0"/>
              <a:t>Heel strike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000" dirty="0" smtClean="0"/>
              <a:t>Foot flat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000" dirty="0" smtClean="0"/>
              <a:t>Mid-stance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000" dirty="0" smtClean="0"/>
              <a:t>Heel off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000" dirty="0" smtClean="0"/>
              <a:t>Toe off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000" dirty="0" smtClean="0"/>
              <a:t>Acceleration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000" dirty="0" smtClean="0"/>
              <a:t>Mid-swing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000" dirty="0" smtClean="0"/>
              <a:t>Deceleration </a:t>
            </a:r>
            <a:endParaRPr lang="en-US" sz="2000" dirty="0"/>
          </a:p>
        </p:txBody>
      </p:sp>
      <p:sp>
        <p:nvSpPr>
          <p:cNvPr id="10" name="Text Placeholder 9"/>
          <p:cNvSpPr>
            <a:spLocks noGrp="1"/>
          </p:cNvSpPr>
          <p:nvPr>
            <p:ph sz="half" idx="2"/>
          </p:nvPr>
        </p:nvSpPr>
        <p:spPr>
          <a:xfrm>
            <a:off x="4724400" y="1874520"/>
            <a:ext cx="3733800" cy="4389120"/>
          </a:xfrm>
          <a:ln>
            <a:solidFill>
              <a:srgbClr val="FFFF00"/>
            </a:solidFill>
          </a:ln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</a:rPr>
              <a:t>RLA –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000" dirty="0" smtClean="0"/>
              <a:t>Initial contact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000" dirty="0" smtClean="0"/>
              <a:t>Loading response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000" dirty="0" smtClean="0"/>
              <a:t>Mid-stance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000" dirty="0" smtClean="0"/>
              <a:t>Terminal stance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000" dirty="0" smtClean="0"/>
              <a:t>Pre-swing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000" dirty="0" smtClean="0"/>
              <a:t>Initial swing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000" dirty="0" smtClean="0"/>
              <a:t>Mid-swing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000" dirty="0" smtClean="0"/>
              <a:t>Terminal swing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9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96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318299"/>
              </p:ext>
            </p:extLst>
          </p:nvPr>
        </p:nvGraphicFramePr>
        <p:xfrm>
          <a:off x="755650" y="1484784"/>
          <a:ext cx="1295400" cy="247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8" name="Image" r:id="rId3" imgW="1296152" imgH="2477939" progId="Photoshop.Image.5">
                  <p:embed/>
                </p:oleObj>
              </mc:Choice>
              <mc:Fallback>
                <p:oleObj name="Image" r:id="rId3" imgW="1296152" imgH="2477939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484784"/>
                        <a:ext cx="1295400" cy="2478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534272"/>
              </p:ext>
            </p:extLst>
          </p:nvPr>
        </p:nvGraphicFramePr>
        <p:xfrm>
          <a:off x="2266950" y="1513359"/>
          <a:ext cx="1092200" cy="249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9" name="Image" r:id="rId5" imgW="1092449" imgH="2490646" progId="Photoshop.Image.5">
                  <p:embed/>
                </p:oleObj>
              </mc:Choice>
              <mc:Fallback>
                <p:oleObj name="Image" r:id="rId5" imgW="1092449" imgH="2490646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950" y="1513359"/>
                        <a:ext cx="1092200" cy="2490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945630"/>
              </p:ext>
            </p:extLst>
          </p:nvPr>
        </p:nvGraphicFramePr>
        <p:xfrm>
          <a:off x="3233738" y="1530821"/>
          <a:ext cx="1092200" cy="243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0" name="Image" r:id="rId7" imgW="1092449" imgH="2439816" progId="Photoshop.Image.5">
                  <p:embed/>
                </p:oleObj>
              </mc:Choice>
              <mc:Fallback>
                <p:oleObj name="Image" r:id="rId7" imgW="1092449" imgH="2439816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3738" y="1530821"/>
                        <a:ext cx="1092200" cy="243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044176"/>
              </p:ext>
            </p:extLst>
          </p:nvPr>
        </p:nvGraphicFramePr>
        <p:xfrm>
          <a:off x="4449763" y="1535584"/>
          <a:ext cx="1320800" cy="249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1" name="Image" r:id="rId9" imgW="1321567" imgH="2490646" progId="Photoshop.Image.5">
                  <p:embed/>
                </p:oleObj>
              </mc:Choice>
              <mc:Fallback>
                <p:oleObj name="Image" r:id="rId9" imgW="1321567" imgH="2490646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9763" y="1535584"/>
                        <a:ext cx="1320800" cy="2490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286807"/>
              </p:ext>
            </p:extLst>
          </p:nvPr>
        </p:nvGraphicFramePr>
        <p:xfrm>
          <a:off x="5867400" y="1543521"/>
          <a:ext cx="1308100" cy="255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2" name="Image" r:id="rId11" imgW="1308398" imgH="2554183" progId="Photoshop.Image.5">
                  <p:embed/>
                </p:oleObj>
              </mc:Choice>
              <mc:Fallback>
                <p:oleObj name="Image" r:id="rId11" imgW="1308398" imgH="2554183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543521"/>
                        <a:ext cx="1308100" cy="255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229270"/>
              </p:ext>
            </p:extLst>
          </p:nvPr>
        </p:nvGraphicFramePr>
        <p:xfrm>
          <a:off x="7218363" y="1540346"/>
          <a:ext cx="1385887" cy="250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3" name="Image" r:id="rId13" imgW="1385104" imgH="2503353" progId="Photoshop.Image.5">
                  <p:embed/>
                </p:oleObj>
              </mc:Choice>
              <mc:Fallback>
                <p:oleObj name="Image" r:id="rId13" imgW="1385104" imgH="2503353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8363" y="1540346"/>
                        <a:ext cx="1385887" cy="2503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468313" y="3933056"/>
            <a:ext cx="1511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1400" b="1" i="1"/>
              <a:t>talajfogás sarokkal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2051050" y="3933056"/>
            <a:ext cx="1225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1400" b="1" i="1"/>
              <a:t>teljes talptámasz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3130550" y="4060056"/>
            <a:ext cx="1225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1400" b="1" i="1"/>
              <a:t>átgördülés 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4284663" y="4077518"/>
            <a:ext cx="1582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1400" b="1" i="1"/>
              <a:t>sarokfelemelés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5867400" y="4041577"/>
            <a:ext cx="1225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hu-HU" sz="1400" b="1" i="1"/>
              <a:t>előlendítés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7668344" y="4005064"/>
            <a:ext cx="12255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hu-HU" sz="1400" b="1" i="1" dirty="0"/>
              <a:t>v</a:t>
            </a:r>
            <a:r>
              <a:rPr lang="hu-HU" sz="1400" b="1" i="1" dirty="0" smtClean="0"/>
              <a:t>ég lendítés</a:t>
            </a:r>
            <a:endParaRPr lang="hu-HU" sz="1400" b="1" i="1" dirty="0"/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6038430" y="4407341"/>
            <a:ext cx="1225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1400" b="1" i="1" dirty="0"/>
              <a:t>kezdeti lendítés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7238900" y="4420990"/>
            <a:ext cx="13685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1400" b="1" i="1" dirty="0" smtClean="0"/>
              <a:t>középlendítés</a:t>
            </a:r>
            <a:endParaRPr lang="hu-HU" sz="1400" b="1" i="1" dirty="0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539552" y="188640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A járás szakaszai</a:t>
            </a:r>
            <a:endParaRPr lang="hu-HU" dirty="0"/>
          </a:p>
        </p:txBody>
      </p:sp>
      <p:sp>
        <p:nvSpPr>
          <p:cNvPr id="3" name="Jobb oldali kapcsos zárójel 2"/>
          <p:cNvSpPr/>
          <p:nvPr/>
        </p:nvSpPr>
        <p:spPr>
          <a:xfrm>
            <a:off x="2987824" y="2204864"/>
            <a:ext cx="413543" cy="4869160"/>
          </a:xfrm>
          <a:prstGeom prst="rightBrace">
            <a:avLst/>
          </a:prstGeom>
          <a:noFill/>
          <a:ln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Jobb oldali kapcsos zárójel 18"/>
          <p:cNvSpPr/>
          <p:nvPr/>
        </p:nvSpPr>
        <p:spPr>
          <a:xfrm>
            <a:off x="7236296" y="3861048"/>
            <a:ext cx="413543" cy="2404418"/>
          </a:xfrm>
          <a:prstGeom prst="righ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2502514" y="5056792"/>
            <a:ext cx="154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Támaszfázis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6840252" y="5426124"/>
            <a:ext cx="154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Lendítőfázis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7567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40"/>
                            </p:stCondLst>
                            <p:childTnLst>
                              <p:par>
                                <p:cTn id="7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9" grpId="0"/>
      <p:bldP spid="27660" grpId="0"/>
      <p:bldP spid="27661" grpId="0"/>
      <p:bldP spid="27662" grpId="0"/>
      <p:bldP spid="27663" grpId="0"/>
      <p:bldP spid="27664" grpId="0"/>
      <p:bldP spid="27665" grpId="0"/>
      <p:bldP spid="27666" grpId="0"/>
      <p:bldP spid="3" grpId="0" animBg="1"/>
      <p:bldP spid="19" grpId="0" animBg="1"/>
      <p:bldP spid="4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111752" cy="1512168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u-HU" sz="7200" b="1" dirty="0" smtClean="0"/>
              <a:t>Az emberi járás</a:t>
            </a:r>
            <a:endParaRPr lang="hu-HU" sz="7200" b="1" dirty="0"/>
          </a:p>
        </p:txBody>
      </p:sp>
    </p:spTree>
    <p:extLst>
      <p:ext uri="{BB962C8B-B14F-4D97-AF65-F5344CB8AC3E}">
        <p14:creationId xmlns:p14="http://schemas.microsoft.com/office/powerpoint/2010/main" val="289284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2017714"/>
            <a:ext cx="5410200" cy="4114800"/>
          </a:xfrm>
        </p:spPr>
        <p:txBody>
          <a:bodyPr/>
          <a:lstStyle/>
          <a:p>
            <a:r>
              <a:rPr lang="hu-HU" dirty="0" smtClean="0"/>
              <a:t>Talajfogás sarokkal</a:t>
            </a:r>
            <a:r>
              <a:rPr lang="en-US" dirty="0" smtClean="0"/>
              <a:t>:</a:t>
            </a:r>
            <a:r>
              <a:rPr lang="en-US" i="1" dirty="0" smtClean="0"/>
              <a:t> </a:t>
            </a:r>
          </a:p>
          <a:p>
            <a:pPr lvl="1"/>
            <a:r>
              <a:rPr lang="hu-HU" dirty="0" smtClean="0"/>
              <a:t>Támaszfázis kezdete, amikor a sarok érintkezésbe kerül a talajjal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2BC2-C25A-47C4-8B83-D9689C149F8E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B054-8CE1-46DE-A867-22330A945389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975536"/>
            <a:ext cx="1905000" cy="41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09600" y="394469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Támaszfázis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60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17714"/>
            <a:ext cx="5760640" cy="4114800"/>
          </a:xfrm>
        </p:spPr>
        <p:txBody>
          <a:bodyPr/>
          <a:lstStyle/>
          <a:p>
            <a:r>
              <a:rPr lang="hu-HU" dirty="0" smtClean="0"/>
              <a:t>Teljes talptámasz</a:t>
            </a:r>
            <a:r>
              <a:rPr lang="en-US" dirty="0" smtClean="0"/>
              <a:t>:</a:t>
            </a:r>
          </a:p>
          <a:p>
            <a:pPr lvl="1"/>
            <a:r>
              <a:rPr lang="hu-HU" dirty="0" smtClean="0"/>
              <a:t>Sarokkontaktustól a kettős támasz megszűnéséig tart</a:t>
            </a:r>
            <a:endParaRPr lang="hu-HU" dirty="0"/>
          </a:p>
          <a:p>
            <a:pPr lvl="1"/>
            <a:r>
              <a:rPr lang="hu-HU" dirty="0" smtClean="0"/>
              <a:t>A talp egésze érintkezik a talajjal</a:t>
            </a:r>
          </a:p>
          <a:p>
            <a:pPr lvl="1"/>
            <a:r>
              <a:rPr lang="hu-HU" dirty="0" smtClean="0"/>
              <a:t>Lépésciklus </a:t>
            </a:r>
            <a:r>
              <a:rPr lang="hu-HU" dirty="0" err="1" smtClean="0"/>
              <a:t>kb</a:t>
            </a:r>
            <a:r>
              <a:rPr lang="hu-HU" dirty="0" smtClean="0"/>
              <a:t> 11%-a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09600" y="394469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Támaszfázis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lum contrast="10000"/>
          </a:blip>
          <a:srcRect b="5621"/>
          <a:stretch/>
        </p:blipFill>
        <p:spPr bwMode="auto">
          <a:xfrm>
            <a:off x="6426884" y="1974304"/>
            <a:ext cx="2537604" cy="3955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9687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44824"/>
            <a:ext cx="5760640" cy="4114800"/>
          </a:xfrm>
        </p:spPr>
        <p:txBody>
          <a:bodyPr/>
          <a:lstStyle/>
          <a:p>
            <a:r>
              <a:rPr lang="hu-HU" dirty="0" smtClean="0"/>
              <a:t>Átgördülés</a:t>
            </a:r>
            <a:r>
              <a:rPr lang="en-US" dirty="0" smtClean="0"/>
              <a:t>:</a:t>
            </a:r>
          </a:p>
          <a:p>
            <a:pPr lvl="1"/>
            <a:r>
              <a:rPr lang="hu-HU" dirty="0" smtClean="0"/>
              <a:t>Kettős támasz végétől kezdődik</a:t>
            </a:r>
          </a:p>
          <a:p>
            <a:pPr lvl="1"/>
            <a:r>
              <a:rPr lang="hu-HU" dirty="0" smtClean="0"/>
              <a:t>A test/tömegközéppont (</a:t>
            </a:r>
            <a:r>
              <a:rPr lang="hu-HU" dirty="0" err="1" smtClean="0"/>
              <a:t>CoM</a:t>
            </a:r>
            <a:r>
              <a:rPr lang="hu-HU" dirty="0" smtClean="0"/>
              <a:t>) áthalad a támaszláb felett</a:t>
            </a:r>
          </a:p>
          <a:p>
            <a:pPr lvl="1"/>
            <a:r>
              <a:rPr lang="hu-HU" dirty="0" smtClean="0"/>
              <a:t>Lépésciklus </a:t>
            </a:r>
            <a:r>
              <a:rPr lang="hu-HU" dirty="0" err="1" smtClean="0"/>
              <a:t>kb</a:t>
            </a:r>
            <a:r>
              <a:rPr lang="hu-HU" dirty="0" smtClean="0"/>
              <a:t> 20%-át teszi ki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09600" y="394469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Támaszfázis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/>
          <a:srcRect b="6897"/>
          <a:stretch/>
        </p:blipFill>
        <p:spPr bwMode="auto">
          <a:xfrm>
            <a:off x="6318260" y="1975348"/>
            <a:ext cx="2574220" cy="390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6207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17714"/>
            <a:ext cx="5410200" cy="4114800"/>
          </a:xfrm>
        </p:spPr>
        <p:txBody>
          <a:bodyPr/>
          <a:lstStyle/>
          <a:p>
            <a:r>
              <a:rPr lang="hu-HU" dirty="0" smtClean="0"/>
              <a:t>Sarokfelemelés</a:t>
            </a:r>
            <a:r>
              <a:rPr lang="en-US" dirty="0" smtClean="0"/>
              <a:t>:</a:t>
            </a:r>
            <a:endParaRPr lang="hu-HU" dirty="0" smtClean="0"/>
          </a:p>
          <a:p>
            <a:pPr lvl="1"/>
            <a:r>
              <a:rPr lang="hu-HU" dirty="0" smtClean="0"/>
              <a:t>Sarok elhagyja a talajt</a:t>
            </a:r>
          </a:p>
          <a:p>
            <a:pPr lvl="1"/>
            <a:r>
              <a:rPr lang="hu-HU" dirty="0" smtClean="0"/>
              <a:t>Akkor kezdődik, amikor a </a:t>
            </a:r>
            <a:r>
              <a:rPr lang="hu-HU" dirty="0" err="1" smtClean="0"/>
              <a:t>CoM</a:t>
            </a:r>
            <a:r>
              <a:rPr lang="hu-HU" dirty="0" smtClean="0"/>
              <a:t> </a:t>
            </a:r>
            <a:r>
              <a:rPr lang="hu-HU" dirty="0" err="1" smtClean="0"/>
              <a:t>a</a:t>
            </a:r>
            <a:r>
              <a:rPr lang="hu-HU" dirty="0" smtClean="0"/>
              <a:t> támaszláb felett van</a:t>
            </a:r>
          </a:p>
          <a:p>
            <a:pPr lvl="1"/>
            <a:r>
              <a:rPr lang="hu-HU" dirty="0" smtClean="0"/>
              <a:t>A másik láb sarokkontaktusáig tart</a:t>
            </a:r>
          </a:p>
          <a:p>
            <a:pPr lvl="1"/>
            <a:r>
              <a:rPr lang="hu-HU" dirty="0" err="1" smtClean="0"/>
              <a:t>Lépséciklus</a:t>
            </a:r>
            <a:r>
              <a:rPr lang="hu-HU" dirty="0" smtClean="0"/>
              <a:t> kb. 20%-a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8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09600" y="394469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Támaszfázis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/>
          <a:srcRect l="5359" r="2620" b="6250"/>
          <a:stretch/>
        </p:blipFill>
        <p:spPr bwMode="auto">
          <a:xfrm>
            <a:off x="6629400" y="1905000"/>
            <a:ext cx="22860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1751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17714"/>
            <a:ext cx="5410200" cy="4114800"/>
          </a:xfrm>
        </p:spPr>
        <p:txBody>
          <a:bodyPr/>
          <a:lstStyle/>
          <a:p>
            <a:r>
              <a:rPr lang="hu-HU" dirty="0" smtClean="0"/>
              <a:t>Előlendítés</a:t>
            </a:r>
            <a:r>
              <a:rPr lang="en-US" dirty="0" smtClean="0"/>
              <a:t>:</a:t>
            </a:r>
            <a:endParaRPr lang="hu-HU" dirty="0" smtClean="0"/>
          </a:p>
          <a:p>
            <a:pPr lvl="1"/>
            <a:r>
              <a:rPr lang="hu-HU" dirty="0" smtClean="0"/>
              <a:t>A kettőstámasz alatt tart</a:t>
            </a:r>
          </a:p>
          <a:p>
            <a:pPr lvl="1"/>
            <a:r>
              <a:rPr lang="hu-HU" dirty="0" smtClean="0"/>
              <a:t>Csak a </a:t>
            </a:r>
            <a:r>
              <a:rPr lang="hu-HU" dirty="0" err="1" smtClean="0"/>
              <a:t>metatarso-phalangealis</a:t>
            </a:r>
            <a:r>
              <a:rPr lang="hu-HU" dirty="0" smtClean="0"/>
              <a:t> (MTP) ízületek és a lábujjak érintkeznek a talajjal</a:t>
            </a:r>
          </a:p>
          <a:p>
            <a:pPr lvl="1"/>
            <a:r>
              <a:rPr lang="hu-HU" dirty="0" smtClean="0"/>
              <a:t>Kb. 10%-a a lépésciklusnak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8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09600" y="394469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Lendítőfázis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/>
          <a:srcRect b="6579"/>
          <a:stretch/>
        </p:blipFill>
        <p:spPr bwMode="auto">
          <a:xfrm>
            <a:off x="6347939" y="1752600"/>
            <a:ext cx="2544541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4145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17714"/>
            <a:ext cx="5410200" cy="4114800"/>
          </a:xfrm>
        </p:spPr>
        <p:txBody>
          <a:bodyPr/>
          <a:lstStyle/>
          <a:p>
            <a:r>
              <a:rPr lang="hu-HU" dirty="0" smtClean="0"/>
              <a:t>Kezdeti lendítés</a:t>
            </a:r>
            <a:r>
              <a:rPr lang="en-US" dirty="0" smtClean="0"/>
              <a:t>:</a:t>
            </a:r>
            <a:endParaRPr lang="hu-HU" dirty="0" smtClean="0"/>
          </a:p>
          <a:p>
            <a:pPr lvl="1"/>
            <a:r>
              <a:rPr lang="hu-HU" dirty="0" smtClean="0"/>
              <a:t>Akkor kezdődik, amikor a talp kontaktusa a talajjal megszűnik</a:t>
            </a:r>
          </a:p>
          <a:p>
            <a:pPr lvl="1"/>
            <a:r>
              <a:rPr lang="hu-HU" dirty="0" smtClean="0"/>
              <a:t>Befejeződik a maximális térd </a:t>
            </a:r>
            <a:r>
              <a:rPr lang="hu-HU" dirty="0" err="1" smtClean="0"/>
              <a:t>extenziónál</a:t>
            </a:r>
            <a:endParaRPr lang="hu-HU" dirty="0" smtClean="0"/>
          </a:p>
          <a:p>
            <a:pPr lvl="1"/>
            <a:r>
              <a:rPr lang="hu-HU" dirty="0" smtClean="0"/>
              <a:t>Közben a lendítő láb gyorsul</a:t>
            </a:r>
          </a:p>
          <a:p>
            <a:pPr lvl="1"/>
            <a:endParaRPr lang="hu-H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8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09600" y="394469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Lendítőfázis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/>
          <a:srcRect b="6360"/>
          <a:stretch/>
        </p:blipFill>
        <p:spPr bwMode="auto">
          <a:xfrm>
            <a:off x="6521325" y="1828800"/>
            <a:ext cx="2443163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6024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17714"/>
            <a:ext cx="5410200" cy="4114800"/>
          </a:xfrm>
        </p:spPr>
        <p:txBody>
          <a:bodyPr/>
          <a:lstStyle/>
          <a:p>
            <a:r>
              <a:rPr lang="hu-HU" dirty="0" smtClean="0"/>
              <a:t>Középlendítés</a:t>
            </a:r>
            <a:r>
              <a:rPr lang="en-US" dirty="0" smtClean="0"/>
              <a:t>:</a:t>
            </a:r>
            <a:endParaRPr lang="hu-HU" dirty="0" smtClean="0"/>
          </a:p>
          <a:p>
            <a:pPr lvl="1"/>
            <a:r>
              <a:rPr lang="hu-HU" dirty="0" smtClean="0"/>
              <a:t>Teljes térd </a:t>
            </a:r>
            <a:r>
              <a:rPr lang="hu-HU" dirty="0" err="1" smtClean="0"/>
              <a:t>extenziótól</a:t>
            </a:r>
            <a:r>
              <a:rPr lang="hu-HU" dirty="0" smtClean="0"/>
              <a:t> a </a:t>
            </a:r>
            <a:r>
              <a:rPr lang="hu-HU" dirty="0" err="1" smtClean="0"/>
              <a:t>tibia</a:t>
            </a:r>
            <a:r>
              <a:rPr lang="hu-HU" dirty="0" smtClean="0"/>
              <a:t> vertikális helyzetéig tart</a:t>
            </a:r>
          </a:p>
          <a:p>
            <a:pPr lvl="1"/>
            <a:r>
              <a:rPr lang="hu-HU" dirty="0" smtClean="0"/>
              <a:t>A lendítő láb elhalad a test/</a:t>
            </a:r>
            <a:r>
              <a:rPr lang="hu-HU" dirty="0" err="1" smtClean="0"/>
              <a:t>CoM</a:t>
            </a:r>
            <a:r>
              <a:rPr lang="hu-HU" dirty="0" smtClean="0"/>
              <a:t> alatt, az elé kerül</a:t>
            </a:r>
          </a:p>
          <a:p>
            <a:pPr lvl="1"/>
            <a:r>
              <a:rPr lang="hu-HU" dirty="0" smtClean="0"/>
              <a:t>Kezdeti lendítés során megszerzett sebességgel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8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09600" y="394469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Lendítőfázis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/>
          <a:srcRect b="6920"/>
          <a:stretch/>
        </p:blipFill>
        <p:spPr bwMode="auto">
          <a:xfrm>
            <a:off x="6397721" y="1828800"/>
            <a:ext cx="2316067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1518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17714"/>
            <a:ext cx="5410200" cy="4114800"/>
          </a:xfrm>
        </p:spPr>
        <p:txBody>
          <a:bodyPr/>
          <a:lstStyle/>
          <a:p>
            <a:r>
              <a:rPr lang="hu-HU" dirty="0" smtClean="0"/>
              <a:t>Véglendítés</a:t>
            </a:r>
            <a:r>
              <a:rPr lang="en-US" dirty="0" smtClean="0"/>
              <a:t>:</a:t>
            </a:r>
            <a:endParaRPr lang="hu-HU" dirty="0" smtClean="0"/>
          </a:p>
          <a:p>
            <a:pPr lvl="1"/>
            <a:r>
              <a:rPr lang="hu-HU" dirty="0" err="1" smtClean="0"/>
              <a:t>Tibia</a:t>
            </a:r>
            <a:r>
              <a:rPr lang="hu-HU" dirty="0" smtClean="0"/>
              <a:t> függőleges helyzetétől a talaj kontaktusig tart</a:t>
            </a:r>
          </a:p>
          <a:p>
            <a:pPr lvl="1"/>
            <a:r>
              <a:rPr lang="hu-HU" dirty="0" smtClean="0"/>
              <a:t>A lendítő láb lelassul, felkészül a sarokkal talajérintésre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8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09600" y="394469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Lendítőfázis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/>
          <a:srcRect b="6579"/>
          <a:stretch/>
        </p:blipFill>
        <p:spPr bwMode="auto">
          <a:xfrm>
            <a:off x="6221752" y="1828800"/>
            <a:ext cx="2449174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8955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7714"/>
            <a:ext cx="7772400" cy="4337366"/>
          </a:xfrm>
        </p:spPr>
        <p:txBody>
          <a:bodyPr/>
          <a:lstStyle/>
          <a:p>
            <a:r>
              <a:rPr lang="hu-HU" sz="2600" dirty="0" smtClean="0"/>
              <a:t>A járást leíró változók 2 nagy csoportja:</a:t>
            </a:r>
          </a:p>
          <a:p>
            <a:pPr lvl="1"/>
            <a:r>
              <a:rPr lang="hu-HU" sz="2200" dirty="0" smtClean="0"/>
              <a:t>Időbeli változók</a:t>
            </a:r>
          </a:p>
          <a:p>
            <a:pPr lvl="1"/>
            <a:r>
              <a:rPr lang="hu-HU" sz="2200" dirty="0" smtClean="0"/>
              <a:t>Térbeli változók</a:t>
            </a:r>
          </a:p>
          <a:p>
            <a:pPr marL="457200" lvl="1" indent="0">
              <a:buNone/>
            </a:pPr>
            <a:endParaRPr lang="en-IN" sz="2200" dirty="0" smtClean="0"/>
          </a:p>
          <a:p>
            <a:r>
              <a:rPr lang="hu-HU" sz="2600" dirty="0" smtClean="0"/>
              <a:t>Alapvető mennyiségi információt adnak a járásról</a:t>
            </a:r>
            <a:endParaRPr lang="en-IN" sz="2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39552" y="188640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A járás változói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2095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17714"/>
            <a:ext cx="3810000" cy="4114800"/>
          </a:xfrm>
        </p:spPr>
        <p:txBody>
          <a:bodyPr>
            <a:normAutofit/>
          </a:bodyPr>
          <a:lstStyle/>
          <a:p>
            <a:r>
              <a:rPr lang="hu-HU" dirty="0"/>
              <a:t>É</a:t>
            </a:r>
            <a:r>
              <a:rPr lang="hu-HU" dirty="0" smtClean="0"/>
              <a:t>letkor</a:t>
            </a:r>
            <a:endParaRPr lang="en-IN" dirty="0" smtClean="0"/>
          </a:p>
          <a:p>
            <a:r>
              <a:rPr lang="hu-HU" dirty="0"/>
              <a:t>N</a:t>
            </a:r>
            <a:r>
              <a:rPr lang="hu-HU" dirty="0" smtClean="0"/>
              <a:t>em</a:t>
            </a:r>
            <a:r>
              <a:rPr lang="en-IN" dirty="0" smtClean="0"/>
              <a:t> </a:t>
            </a:r>
          </a:p>
          <a:p>
            <a:r>
              <a:rPr lang="hu-HU" dirty="0"/>
              <a:t>M</a:t>
            </a:r>
            <a:r>
              <a:rPr lang="hu-HU" dirty="0" smtClean="0"/>
              <a:t>agasság</a:t>
            </a:r>
            <a:endParaRPr lang="en-IN" dirty="0" smtClean="0"/>
          </a:p>
          <a:p>
            <a:r>
              <a:rPr lang="hu-HU" dirty="0" smtClean="0"/>
              <a:t>Csontos képletek formája és mérete</a:t>
            </a:r>
            <a:r>
              <a:rPr lang="en-IN" dirty="0" smtClean="0"/>
              <a:t> </a:t>
            </a:r>
          </a:p>
          <a:p>
            <a:r>
              <a:rPr lang="hu-HU" dirty="0" smtClean="0"/>
              <a:t>Tömeg eloszlása a testszegmensekben</a:t>
            </a:r>
            <a:r>
              <a:rPr lang="en-IN" dirty="0" smtClean="0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2017714"/>
            <a:ext cx="3810000" cy="4114800"/>
          </a:xfrm>
        </p:spPr>
        <p:txBody>
          <a:bodyPr>
            <a:normAutofit/>
          </a:bodyPr>
          <a:lstStyle/>
          <a:p>
            <a:r>
              <a:rPr lang="hu-HU" dirty="0" smtClean="0"/>
              <a:t>Ízületi mobilitás</a:t>
            </a:r>
          </a:p>
          <a:p>
            <a:r>
              <a:rPr lang="hu-HU" dirty="0" smtClean="0"/>
              <a:t>Izomerő</a:t>
            </a:r>
            <a:endParaRPr lang="en-IN" dirty="0" smtClean="0"/>
          </a:p>
          <a:p>
            <a:r>
              <a:rPr lang="hu-HU" dirty="0" smtClean="0"/>
              <a:t>Ruházat és lábbeli fajtája</a:t>
            </a:r>
            <a:r>
              <a:rPr lang="en-IN" dirty="0" smtClean="0"/>
              <a:t> </a:t>
            </a:r>
          </a:p>
          <a:p>
            <a:r>
              <a:rPr lang="hu-HU" dirty="0" smtClean="0"/>
              <a:t>Szokások</a:t>
            </a:r>
            <a:endParaRPr lang="en-IN" dirty="0" smtClean="0"/>
          </a:p>
          <a:p>
            <a:r>
              <a:rPr lang="hu-HU" dirty="0" smtClean="0"/>
              <a:t>Pszichológiai állapot</a:t>
            </a:r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733052" y="188640"/>
            <a:ext cx="80361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A járás változóit befolyásoló tényezők</a:t>
            </a:r>
            <a:endParaRPr lang="hu-HU" dirty="0"/>
          </a:p>
        </p:txBody>
      </p:sp>
      <p:pic>
        <p:nvPicPr>
          <p:cNvPr id="8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76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11752" cy="1512168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u-HU" sz="7200" b="1" dirty="0" smtClean="0"/>
              <a:t>Az emberi járás</a:t>
            </a:r>
            <a:endParaRPr lang="hu-HU" sz="7200" b="1" dirty="0"/>
          </a:p>
        </p:txBody>
      </p:sp>
      <p:sp>
        <p:nvSpPr>
          <p:cNvPr id="3" name="object 10"/>
          <p:cNvSpPr/>
          <p:nvPr/>
        </p:nvSpPr>
        <p:spPr>
          <a:xfrm>
            <a:off x="1296000" y="2204864"/>
            <a:ext cx="6984000" cy="3627120"/>
          </a:xfrm>
          <a:prstGeom prst="rect">
            <a:avLst/>
          </a:prstGeom>
          <a:blipFill>
            <a:blip r:embed="rId2" cstate="print"/>
            <a:srcRect/>
            <a:stretch>
              <a:fillRect l="-18547" r="-12325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287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85800" y="1628800"/>
            <a:ext cx="3810000" cy="424592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u-HU" b="1" dirty="0" smtClean="0"/>
              <a:t>Időbeli változók</a:t>
            </a:r>
            <a:endParaRPr lang="en-US" b="1" dirty="0" smtClean="0"/>
          </a:p>
          <a:p>
            <a:pPr lvl="1"/>
            <a:r>
              <a:rPr lang="hu-HU" dirty="0" smtClean="0"/>
              <a:t>Támaszidő</a:t>
            </a:r>
          </a:p>
          <a:p>
            <a:pPr lvl="1"/>
            <a:r>
              <a:rPr lang="hu-HU" dirty="0" smtClean="0"/>
              <a:t>Egy és két láb támasz időtartama</a:t>
            </a:r>
          </a:p>
          <a:p>
            <a:pPr lvl="1"/>
            <a:r>
              <a:rPr lang="hu-HU" dirty="0" smtClean="0"/>
              <a:t>Lendítés időtartama</a:t>
            </a:r>
          </a:p>
          <a:p>
            <a:pPr lvl="1"/>
            <a:r>
              <a:rPr lang="hu-HU" dirty="0" smtClean="0"/>
              <a:t>Lépés időtartama</a:t>
            </a:r>
            <a:endParaRPr lang="hu-HU" dirty="0"/>
          </a:p>
          <a:p>
            <a:pPr lvl="1"/>
            <a:r>
              <a:rPr lang="hu-HU" dirty="0" smtClean="0"/>
              <a:t>Lépésciklus időtartama</a:t>
            </a:r>
            <a:endParaRPr lang="en-IN" dirty="0" smtClean="0"/>
          </a:p>
          <a:p>
            <a:pPr lvl="1"/>
            <a:r>
              <a:rPr lang="hu-HU" dirty="0" smtClean="0"/>
              <a:t>Lépésfrekvencia</a:t>
            </a:r>
            <a:r>
              <a:rPr lang="en-IN" dirty="0" smtClean="0"/>
              <a:t> </a:t>
            </a:r>
          </a:p>
          <a:p>
            <a:pPr lvl="1"/>
            <a:r>
              <a:rPr lang="hu-HU" dirty="0" smtClean="0"/>
              <a:t>Sebesség</a:t>
            </a:r>
            <a:endParaRPr lang="en-IN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3810000" cy="424592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u-HU" b="1" dirty="0" smtClean="0"/>
              <a:t>Távolsági változók</a:t>
            </a:r>
            <a:endParaRPr lang="en-US" b="1" dirty="0" smtClean="0"/>
          </a:p>
          <a:p>
            <a:pPr lvl="1"/>
            <a:r>
              <a:rPr lang="hu-HU" dirty="0" smtClean="0"/>
              <a:t>Lépéshossz</a:t>
            </a:r>
            <a:r>
              <a:rPr lang="en-IN" dirty="0" smtClean="0"/>
              <a:t> </a:t>
            </a:r>
            <a:endParaRPr lang="hu-HU" dirty="0" smtClean="0"/>
          </a:p>
          <a:p>
            <a:pPr lvl="1"/>
            <a:r>
              <a:rPr lang="hu-HU" dirty="0" smtClean="0"/>
              <a:t>Lépésciklus hossza</a:t>
            </a:r>
            <a:endParaRPr lang="en-IN" dirty="0" smtClean="0"/>
          </a:p>
          <a:p>
            <a:pPr lvl="1"/>
            <a:r>
              <a:rPr lang="hu-HU" dirty="0" smtClean="0"/>
              <a:t>Lépésszélesség</a:t>
            </a:r>
            <a:endParaRPr lang="en-IN" dirty="0" smtClean="0"/>
          </a:p>
          <a:p>
            <a:pPr lvl="1"/>
            <a:r>
              <a:rPr lang="hu-HU" dirty="0" smtClean="0"/>
              <a:t>Lábfej kifordítási szög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0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39552" y="188640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A járás változói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7476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7714"/>
            <a:ext cx="7772400" cy="4114800"/>
          </a:xfrm>
        </p:spPr>
        <p:txBody>
          <a:bodyPr>
            <a:normAutofit/>
          </a:bodyPr>
          <a:lstStyle/>
          <a:p>
            <a:r>
              <a:rPr lang="hu-HU" dirty="0" smtClean="0"/>
              <a:t>Támaszidő</a:t>
            </a:r>
            <a:r>
              <a:rPr lang="en-IN" dirty="0" smtClean="0"/>
              <a:t>:</a:t>
            </a:r>
          </a:p>
          <a:p>
            <a:pPr lvl="1"/>
            <a:r>
              <a:rPr lang="hu-HU" dirty="0" smtClean="0"/>
              <a:t>A járásciklus alatt az egyik láb talajkontaktussal töltött ideje</a:t>
            </a:r>
            <a:endParaRPr lang="en-IN" dirty="0" smtClean="0"/>
          </a:p>
          <a:p>
            <a:r>
              <a:rPr lang="hu-HU" dirty="0" smtClean="0"/>
              <a:t>1 láb támasz ideje</a:t>
            </a:r>
            <a:r>
              <a:rPr lang="en-IN" dirty="0" smtClean="0"/>
              <a:t>:</a:t>
            </a:r>
          </a:p>
          <a:p>
            <a:pPr lvl="1"/>
            <a:r>
              <a:rPr lang="hu-HU" dirty="0" smtClean="0"/>
              <a:t>A járásciklus alatt kizárólag az egyik láb van kontaktusban a talajjal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39552" y="188640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A járás időbeli változói</a:t>
            </a:r>
            <a:endParaRPr lang="hu-HU" dirty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98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7714"/>
            <a:ext cx="7772400" cy="4114800"/>
          </a:xfrm>
        </p:spPr>
        <p:txBody>
          <a:bodyPr>
            <a:normAutofit/>
          </a:bodyPr>
          <a:lstStyle/>
          <a:p>
            <a:r>
              <a:rPr lang="hu-HU" dirty="0" smtClean="0"/>
              <a:t>2 láb támasz:</a:t>
            </a:r>
            <a:r>
              <a:rPr lang="en-IN" dirty="0" smtClean="0"/>
              <a:t> </a:t>
            </a:r>
          </a:p>
          <a:p>
            <a:pPr lvl="1"/>
            <a:r>
              <a:rPr lang="hu-HU" dirty="0" smtClean="0"/>
              <a:t>Amikor mindkét láb kontaktusban van a talajjal egy lépésciklus során</a:t>
            </a:r>
            <a:endParaRPr lang="en-IN" dirty="0" smtClean="0"/>
          </a:p>
          <a:p>
            <a:pPr lvl="1"/>
            <a:r>
              <a:rPr lang="hu-HU" dirty="0" smtClean="0"/>
              <a:t>%-os időtartama a lépésciklusban nő az életkorral és egyensúlyi problémák esetén, csökken a járássebesség növekedésével</a:t>
            </a:r>
            <a:endParaRPr lang="en-IN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39552" y="188640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A járás időbeli változói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9475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57200" y="1628800"/>
            <a:ext cx="8230698" cy="4038600"/>
            <a:chOff x="457200" y="2286000"/>
            <a:chExt cx="8230698" cy="403860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2286000"/>
              <a:ext cx="8230698" cy="403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ctangle 8"/>
            <p:cNvSpPr/>
            <p:nvPr/>
          </p:nvSpPr>
          <p:spPr bwMode="auto">
            <a:xfrm>
              <a:off x="3048000" y="6096000"/>
              <a:ext cx="1143000" cy="2286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539552" y="188640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A járás változói</a:t>
            </a:r>
            <a:endParaRPr lang="hu-HU" dirty="0"/>
          </a:p>
        </p:txBody>
      </p:sp>
      <p:pic>
        <p:nvPicPr>
          <p:cNvPr id="11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71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7714"/>
            <a:ext cx="7772400" cy="4114800"/>
          </a:xfrm>
        </p:spPr>
        <p:txBody>
          <a:bodyPr>
            <a:normAutofit/>
          </a:bodyPr>
          <a:lstStyle/>
          <a:p>
            <a:r>
              <a:rPr lang="hu-HU" sz="3000" dirty="0" smtClean="0"/>
              <a:t>Lépés időtartama</a:t>
            </a:r>
            <a:r>
              <a:rPr lang="en-IN" sz="3000" dirty="0" smtClean="0"/>
              <a:t>:</a:t>
            </a:r>
          </a:p>
          <a:p>
            <a:pPr lvl="1"/>
            <a:r>
              <a:rPr lang="hu-HU" dirty="0" smtClean="0"/>
              <a:t>1 lépés (1 lábbal) megtételéhez szükséges idő</a:t>
            </a:r>
            <a:r>
              <a:rPr lang="en-IN" dirty="0" smtClean="0"/>
              <a:t> </a:t>
            </a:r>
          </a:p>
          <a:p>
            <a:pPr lvl="1"/>
            <a:r>
              <a:rPr lang="hu-HU" dirty="0" smtClean="0"/>
              <a:t>Végtagon jelentkező izomgyengeség vagy fájdalom esetén az adott végtag esetén csökken, a másik végtagon nő az időtartama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39552" y="188640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A járás időbeli változói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1494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7714"/>
            <a:ext cx="7924800" cy="4063046"/>
          </a:xfrm>
        </p:spPr>
        <p:txBody>
          <a:bodyPr/>
          <a:lstStyle/>
          <a:p>
            <a:r>
              <a:rPr lang="hu-HU" dirty="0" smtClean="0"/>
              <a:t>Lépésciklus időtartama</a:t>
            </a:r>
            <a:r>
              <a:rPr lang="en-IN" dirty="0" smtClean="0"/>
              <a:t>: </a:t>
            </a:r>
          </a:p>
          <a:p>
            <a:pPr lvl="1"/>
            <a:r>
              <a:rPr lang="hu-HU" dirty="0" smtClean="0"/>
              <a:t>Egy jobb és egy bal lábas lépés megtételéhez szükséges idő</a:t>
            </a:r>
            <a:endParaRPr lang="en-IN" dirty="0" smtClean="0"/>
          </a:p>
          <a:p>
            <a:pPr lvl="1"/>
            <a:r>
              <a:rPr lang="hu-HU" dirty="0" smtClean="0"/>
              <a:t>Lépésciklus hosszával szinonim</a:t>
            </a:r>
            <a:r>
              <a:rPr lang="en-IN" dirty="0" smtClean="0"/>
              <a:t> </a:t>
            </a:r>
          </a:p>
          <a:p>
            <a:pPr lvl="1"/>
            <a:r>
              <a:rPr lang="hu-HU" dirty="0" smtClean="0"/>
              <a:t>Normál felnőttnél kb. 1 másodpercig tart</a:t>
            </a:r>
            <a:endParaRPr lang="en-IN" sz="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39552" y="188640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A járás időbeli változói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9565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7714"/>
            <a:ext cx="7656512" cy="4114800"/>
          </a:xfrm>
        </p:spPr>
        <p:txBody>
          <a:bodyPr/>
          <a:lstStyle/>
          <a:p>
            <a:r>
              <a:rPr lang="hu-HU" dirty="0" smtClean="0"/>
              <a:t>Lépésfrekvencia</a:t>
            </a:r>
            <a:r>
              <a:rPr lang="en-IN" dirty="0" smtClean="0"/>
              <a:t>: </a:t>
            </a:r>
          </a:p>
          <a:p>
            <a:pPr lvl="1"/>
            <a:r>
              <a:rPr lang="hu-HU" dirty="0" smtClean="0"/>
              <a:t>Időegység alatt megtett lépések száma</a:t>
            </a:r>
            <a:endParaRPr lang="en-IN" dirty="0" smtClean="0"/>
          </a:p>
          <a:p>
            <a:pPr lvl="1"/>
            <a:r>
              <a:rPr lang="hu-HU" dirty="0" smtClean="0"/>
              <a:t>Időegység lehet másodperc vagy perc</a:t>
            </a:r>
            <a:endParaRPr lang="en-IN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39552" y="188640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A járás időbeli változói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1709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65960"/>
            <a:ext cx="7924800" cy="2234246"/>
          </a:xfrm>
        </p:spPr>
        <p:txBody>
          <a:bodyPr/>
          <a:lstStyle/>
          <a:p>
            <a:r>
              <a:rPr lang="hu-HU" sz="2900" dirty="0" smtClean="0"/>
              <a:t>Lépésciklus hossza</a:t>
            </a:r>
            <a:endParaRPr lang="en-IN" sz="2900" dirty="0" smtClean="0"/>
          </a:p>
          <a:p>
            <a:pPr lvl="1"/>
            <a:r>
              <a:rPr lang="hu-HU" sz="2600" dirty="0" smtClean="0"/>
              <a:t>Egyik láb két sarokérintése közötti távolság</a:t>
            </a:r>
            <a:endParaRPr lang="en-IN" sz="2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37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914400" y="3794760"/>
            <a:ext cx="7467600" cy="2560320"/>
            <a:chOff x="838200" y="3162300"/>
            <a:chExt cx="7467600" cy="21336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/>
            <a:srcRect t="1117" r="617" b="96"/>
            <a:stretch>
              <a:fillRect/>
            </a:stretch>
          </p:blipFill>
          <p:spPr bwMode="auto">
            <a:xfrm>
              <a:off x="838200" y="3162300"/>
              <a:ext cx="7467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4" name="Straight Connector 13"/>
            <p:cNvCxnSpPr/>
            <p:nvPr/>
          </p:nvCxnSpPr>
          <p:spPr bwMode="auto">
            <a:xfrm>
              <a:off x="6096000" y="5067300"/>
              <a:ext cx="2200200" cy="1588"/>
            </a:xfrm>
            <a:prstGeom prst="line">
              <a:avLst/>
            </a:prstGeom>
            <a:solidFill>
              <a:schemeClr val="accent1"/>
            </a:solidFill>
            <a:ln w="4381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9" name="Straight Arrow Connector 8"/>
          <p:cNvCxnSpPr/>
          <p:nvPr/>
        </p:nvCxnSpPr>
        <p:spPr bwMode="auto">
          <a:xfrm>
            <a:off x="975600" y="5989320"/>
            <a:ext cx="4968000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rot="16200000" flipH="1">
            <a:off x="396240" y="5577840"/>
            <a:ext cx="118872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rot="16200000" flipH="1">
            <a:off x="5334240" y="5577840"/>
            <a:ext cx="1188720" cy="0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539552" y="188640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A járás távolságbeli változói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4302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74520"/>
            <a:ext cx="7772400" cy="1737360"/>
          </a:xfrm>
        </p:spPr>
        <p:txBody>
          <a:bodyPr>
            <a:normAutofit/>
          </a:bodyPr>
          <a:lstStyle/>
          <a:p>
            <a:r>
              <a:rPr lang="hu-HU" sz="3000" dirty="0" smtClean="0"/>
              <a:t>Lépéshossz</a:t>
            </a:r>
            <a:r>
              <a:rPr lang="en-IN" sz="3000" dirty="0" smtClean="0"/>
              <a:t>: </a:t>
            </a:r>
          </a:p>
          <a:p>
            <a:pPr lvl="1"/>
            <a:r>
              <a:rPr lang="hu-HU" sz="2600" dirty="0" smtClean="0"/>
              <a:t>Az egyik láb sarokérintése és a másik láb sarokérintése közötti távolság</a:t>
            </a:r>
            <a:endParaRPr lang="en-IN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38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14400" y="3703320"/>
            <a:ext cx="7467600" cy="2560320"/>
            <a:chOff x="838200" y="3162300"/>
            <a:chExt cx="7467600" cy="21336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/>
            <a:srcRect t="1117" r="617" b="96"/>
            <a:stretch>
              <a:fillRect/>
            </a:stretch>
          </p:blipFill>
          <p:spPr bwMode="auto">
            <a:xfrm>
              <a:off x="838200" y="3162300"/>
              <a:ext cx="7467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9" name="Straight Connector 8"/>
            <p:cNvCxnSpPr/>
            <p:nvPr/>
          </p:nvCxnSpPr>
          <p:spPr bwMode="auto">
            <a:xfrm>
              <a:off x="6096000" y="5067300"/>
              <a:ext cx="2200200" cy="1588"/>
            </a:xfrm>
            <a:prstGeom prst="line">
              <a:avLst/>
            </a:prstGeom>
            <a:solidFill>
              <a:schemeClr val="accent1"/>
            </a:solidFill>
            <a:ln w="4381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0" name="Straight Arrow Connector 9"/>
          <p:cNvCxnSpPr/>
          <p:nvPr/>
        </p:nvCxnSpPr>
        <p:spPr bwMode="auto">
          <a:xfrm>
            <a:off x="975600" y="4800601"/>
            <a:ext cx="2520000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rot="16200000" flipH="1">
            <a:off x="396240" y="4389121"/>
            <a:ext cx="118872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rot="16200000" flipH="1">
            <a:off x="2910840" y="4389121"/>
            <a:ext cx="1188720" cy="0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539552" y="188640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A járás távolságbeli változói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3484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2BC2-C25A-47C4-8B83-D9689C149F8E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B054-8CE1-46DE-A867-22330A945389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518559" y="461161"/>
            <a:ext cx="433548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39552" y="188640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A járás távolságbeli változói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0940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hu-HU" dirty="0" smtClean="0"/>
              <a:t>A járás meghatározás, jellemzői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17714"/>
            <a:ext cx="7924800" cy="4114800"/>
          </a:xfrm>
        </p:spPr>
        <p:txBody>
          <a:bodyPr>
            <a:normAutofit/>
          </a:bodyPr>
          <a:lstStyle/>
          <a:p>
            <a:pPr lvl="1"/>
            <a:r>
              <a:rPr lang="hu-HU" sz="2400" b="1" dirty="0" smtClean="0"/>
              <a:t>Helyváltoztató mozgás</a:t>
            </a:r>
            <a:r>
              <a:rPr lang="en-US" sz="2400" b="1" dirty="0" smtClean="0"/>
              <a:t> </a:t>
            </a:r>
          </a:p>
          <a:p>
            <a:pPr lvl="1"/>
            <a:r>
              <a:rPr lang="hu-HU" sz="2400" dirty="0" smtClean="0"/>
              <a:t>A test transzlációs haladása a testszegmensek koordinált, különböző síkokban történő forgó mozgásainak következtében</a:t>
            </a:r>
            <a:endParaRPr lang="en-US" sz="2800" dirty="0" smtClean="0"/>
          </a:p>
          <a:p>
            <a:pPr lvl="1"/>
            <a:r>
              <a:rPr lang="hu-HU" sz="2400" b="1" dirty="0" smtClean="0"/>
              <a:t>Mozgás jellege:</a:t>
            </a:r>
          </a:p>
          <a:p>
            <a:pPr lvl="2"/>
            <a:r>
              <a:rPr lang="hu-HU" sz="2000" b="1" dirty="0" smtClean="0"/>
              <a:t>szimmetrikus</a:t>
            </a:r>
            <a:r>
              <a:rPr lang="hu-HU" sz="2000" dirty="0" smtClean="0"/>
              <a:t> (a járás szakaszai a két végtag esetén megegyeznek)</a:t>
            </a:r>
          </a:p>
          <a:p>
            <a:pPr lvl="2"/>
            <a:r>
              <a:rPr lang="hu-HU" sz="2000" b="1" dirty="0" smtClean="0"/>
              <a:t>ciklikus</a:t>
            </a:r>
            <a:r>
              <a:rPr lang="hu-HU" sz="2000" dirty="0" smtClean="0"/>
              <a:t> (a szakaszok ismétlődnek) mozgás</a:t>
            </a:r>
          </a:p>
          <a:p>
            <a:pPr lvl="1"/>
            <a:r>
              <a:rPr lang="hu-HU" sz="2400" dirty="0" smtClean="0"/>
              <a:t>Ritmikus, az alsó végtag váltakozó előre és hátra irányuló mozgásai jellemzik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D401-A037-4F3E-A027-43F03602A420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C11-9B70-4199-AB88-4CBF2FCA07E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4" y="8175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8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7714"/>
            <a:ext cx="7772400" cy="4114800"/>
          </a:xfrm>
        </p:spPr>
        <p:txBody>
          <a:bodyPr>
            <a:normAutofit/>
          </a:bodyPr>
          <a:lstStyle/>
          <a:p>
            <a:r>
              <a:rPr lang="hu-HU" sz="2800" dirty="0" smtClean="0"/>
              <a:t>Járási sebesség</a:t>
            </a:r>
            <a:r>
              <a:rPr lang="en-IN" sz="2800" dirty="0" smtClean="0"/>
              <a:t>:</a:t>
            </a:r>
          </a:p>
          <a:p>
            <a:pPr lvl="1"/>
            <a:r>
              <a:rPr lang="hu-HU" sz="2400" dirty="0" smtClean="0"/>
              <a:t>Egyenes vonalú egyenletes előrehaladó mozgás sebessége</a:t>
            </a:r>
          </a:p>
          <a:p>
            <a:pPr lvl="1"/>
            <a:r>
              <a:rPr lang="hu-HU" sz="2400" dirty="0" smtClean="0"/>
              <a:t>Mérhető cm/sec, m/min, km/h</a:t>
            </a:r>
          </a:p>
          <a:p>
            <a:pPr lvl="1"/>
            <a:r>
              <a:rPr lang="hu-HU" sz="2400" dirty="0" smtClean="0"/>
              <a:t>Szubjektíven is megadható:</a:t>
            </a:r>
          </a:p>
          <a:p>
            <a:pPr lvl="2"/>
            <a:r>
              <a:rPr lang="hu-HU" dirty="0" smtClean="0"/>
              <a:t>Szabadon választott gyorsaságú: az adott személy általános , kényelmes járási sebessége</a:t>
            </a:r>
          </a:p>
          <a:p>
            <a:pPr lvl="2"/>
            <a:r>
              <a:rPr lang="hu-HU" dirty="0" smtClean="0"/>
              <a:t>Lassú és gyors járás a megszokott, kényelmes sebességtől való eltérésre vonatkozik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A járás távolságbeli változói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047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74520"/>
            <a:ext cx="7486600" cy="4114800"/>
          </a:xfrm>
        </p:spPr>
        <p:txBody>
          <a:bodyPr/>
          <a:lstStyle/>
          <a:p>
            <a:r>
              <a:rPr lang="hu-HU" dirty="0" smtClean="0"/>
              <a:t>Lépés-szélesség, járási alap szélessége</a:t>
            </a:r>
            <a:r>
              <a:rPr lang="en-IN" dirty="0" smtClean="0"/>
              <a:t>:</a:t>
            </a:r>
          </a:p>
          <a:p>
            <a:pPr lvl="1"/>
            <a:r>
              <a:rPr lang="hu-HU" dirty="0" smtClean="0"/>
              <a:t>A két láb sarkának belső  oldala közötti egyenes távolság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10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A járás távolságbeli változói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959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052" y="1628800"/>
            <a:ext cx="7772400" cy="4297680"/>
          </a:xfrm>
        </p:spPr>
        <p:txBody>
          <a:bodyPr>
            <a:normAutofit/>
          </a:bodyPr>
          <a:lstStyle/>
          <a:p>
            <a:r>
              <a:rPr lang="hu-HU" dirty="0" smtClean="0"/>
              <a:t>Lábfejkifordítás szöge:</a:t>
            </a:r>
            <a:endParaRPr lang="en-IN" dirty="0" smtClean="0"/>
          </a:p>
          <a:p>
            <a:pPr lvl="1"/>
            <a:r>
              <a:rPr lang="hu-HU" sz="2600" dirty="0" smtClean="0"/>
              <a:t>A második lábujj-sarok és az előrehaladás irányvonala által bezárt szög</a:t>
            </a:r>
            <a:endParaRPr lang="en-IN" sz="2600" dirty="0" smtClean="0"/>
          </a:p>
          <a:p>
            <a:pPr lvl="1"/>
            <a:r>
              <a:rPr lang="hu-HU" sz="2600" dirty="0" smtClean="0"/>
              <a:t>Férfiaknál átlagosan 7° </a:t>
            </a:r>
            <a:r>
              <a:rPr lang="hu-HU" sz="2600" dirty="0" err="1" smtClean="0"/>
              <a:t>nomális</a:t>
            </a:r>
            <a:r>
              <a:rPr lang="hu-HU" sz="2600" dirty="0" smtClean="0"/>
              <a:t> járássebesség esetén, a sebesség növekedésével csökken</a:t>
            </a:r>
            <a:endParaRPr lang="en-IN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A járás távolságbeli változói</a:t>
            </a:r>
            <a:endParaRPr lang="hu-H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 l="39744" t="4282" r="2991" b="48611"/>
          <a:stretch>
            <a:fillRect/>
          </a:stretch>
        </p:blipFill>
        <p:spPr bwMode="auto">
          <a:xfrm>
            <a:off x="3439743" y="4137363"/>
            <a:ext cx="510540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 l="-427" t="55671" r="40598" b="-2777"/>
          <a:stretch>
            <a:fillRect/>
          </a:stretch>
        </p:blipFill>
        <p:spPr bwMode="auto">
          <a:xfrm>
            <a:off x="315543" y="5508963"/>
            <a:ext cx="533400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6890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177171"/>
              </p:ext>
            </p:extLst>
          </p:nvPr>
        </p:nvGraphicFramePr>
        <p:xfrm>
          <a:off x="1331913" y="1982564"/>
          <a:ext cx="6040437" cy="206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4" name="Bitmap Image" r:id="rId4" imgW="6039693" imgH="2066667" progId="Paint.Picture">
                  <p:embed/>
                </p:oleObj>
              </mc:Choice>
              <mc:Fallback>
                <p:oleObj name="Bitmap Image" r:id="rId4" imgW="6039693" imgH="20666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982564"/>
                        <a:ext cx="6040437" cy="206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843213" y="2269901"/>
            <a:ext cx="1223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/>
              <a:t>Lépés</a:t>
            </a:r>
            <a:endParaRPr lang="en-US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364163" y="2408014"/>
            <a:ext cx="1223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/>
              <a:t>Lépés</a:t>
            </a:r>
            <a:endParaRPr lang="en-US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059113" y="1622201"/>
            <a:ext cx="3025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/>
              <a:t>Lépésciklus</a:t>
            </a:r>
            <a:endParaRPr lang="en-US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2484438" y="3055714"/>
            <a:ext cx="13668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/>
              <a:t>Lépés szélesség</a:t>
            </a:r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116013" y="2846164"/>
            <a:ext cx="1439862" cy="287337"/>
            <a:chOff x="703" y="1525"/>
            <a:chExt cx="907" cy="181"/>
          </a:xfrm>
        </p:grpSpPr>
        <p:sp>
          <p:nvSpPr>
            <p:cNvPr id="38926" name="Line 8"/>
            <p:cNvSpPr>
              <a:spLocks noChangeShapeType="1"/>
            </p:cNvSpPr>
            <p:nvPr/>
          </p:nvSpPr>
          <p:spPr bwMode="auto">
            <a:xfrm flipH="1" flipV="1">
              <a:off x="703" y="1525"/>
              <a:ext cx="907" cy="181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8927" name="Line 9"/>
            <p:cNvSpPr>
              <a:spLocks noChangeShapeType="1"/>
            </p:cNvSpPr>
            <p:nvPr/>
          </p:nvSpPr>
          <p:spPr bwMode="auto">
            <a:xfrm flipH="1">
              <a:off x="748" y="1706"/>
              <a:ext cx="862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755650" y="3271614"/>
            <a:ext cx="136683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/>
              <a:t>Lábfej kifordítási szög</a:t>
            </a:r>
            <a:endParaRPr lang="en-US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4572000" y="3854226"/>
            <a:ext cx="325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b="1">
                <a:effectLst>
                  <a:outerShdw blurRad="38100" dist="38100" dir="2700000" algn="tl">
                    <a:srgbClr val="C0C0C0"/>
                  </a:outerShdw>
                </a:effectLst>
              </a:rPr>
              <a:t>lépés hosszúság: 60 - 80 cm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6227763" y="4430489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5580063" y="5438551"/>
            <a:ext cx="17287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/>
              <a:t>200-260 cm</a:t>
            </a:r>
            <a:endParaRPr lang="en-US" b="1"/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2195513" y="3854226"/>
            <a:ext cx="1885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hu-H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2- 8 cm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971550" y="4430489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b="1">
                <a:effectLst>
                  <a:outerShdw blurRad="38100" dist="38100" dir="2700000" algn="tl">
                    <a:srgbClr val="C0C0C0"/>
                  </a:outerShdw>
                </a:effectLst>
              </a:rPr>
              <a:t>7- 10 fok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539552" y="188640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A járás távolságbeli változói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8289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75"/>
                                        <p:tgtEl>
                                          <p:spTgt spid="26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26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26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26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29" grpId="0"/>
      <p:bldP spid="26630" grpId="0"/>
      <p:bldP spid="26631" grpId="0"/>
      <p:bldP spid="26635" grpId="0"/>
      <p:bldP spid="26636" grpId="0"/>
      <p:bldP spid="26637" grpId="0" animBg="1"/>
      <p:bldP spid="26638" grpId="0"/>
      <p:bldP spid="26639" grpId="0" build="p" autoUpdateAnimBg="0"/>
      <p:bldP spid="26639" grpId="1" build="allAtOnce"/>
      <p:bldP spid="2664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3" name="Object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019699296"/>
              </p:ext>
            </p:extLst>
          </p:nvPr>
        </p:nvGraphicFramePr>
        <p:xfrm>
          <a:off x="1259632" y="1772816"/>
          <a:ext cx="6510337" cy="408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5" name="Document" r:id="rId3" imgW="7784742" imgH="4887015" progId="Word.Document.8">
                  <p:embed/>
                </p:oleObj>
              </mc:Choice>
              <mc:Fallback>
                <p:oleObj name="Document" r:id="rId3" imgW="7784742" imgH="4887015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772816"/>
                        <a:ext cx="6510337" cy="408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9552" y="188640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A járás változói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1742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szög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00413"/>
            <a:ext cx="1706563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Line 5"/>
          <p:cNvSpPr>
            <a:spLocks noChangeShapeType="1"/>
          </p:cNvSpPr>
          <p:nvPr/>
        </p:nvSpPr>
        <p:spPr bwMode="auto">
          <a:xfrm flipV="1">
            <a:off x="2473871" y="1703388"/>
            <a:ext cx="215900" cy="17287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3494" name="Freeform 6"/>
          <p:cNvSpPr>
            <a:spLocks/>
          </p:cNvSpPr>
          <p:nvPr/>
        </p:nvSpPr>
        <p:spPr bwMode="auto">
          <a:xfrm>
            <a:off x="2545309" y="2998788"/>
            <a:ext cx="384175" cy="792163"/>
          </a:xfrm>
          <a:custGeom>
            <a:avLst/>
            <a:gdLst>
              <a:gd name="T0" fmla="*/ 0 w 242"/>
              <a:gd name="T1" fmla="*/ 0 h 499"/>
              <a:gd name="T2" fmla="*/ 2147483647 w 242"/>
              <a:gd name="T3" fmla="*/ 2147483647 h 499"/>
              <a:gd name="T4" fmla="*/ 2147483647 w 242"/>
              <a:gd name="T5" fmla="*/ 2147483647 h 499"/>
              <a:gd name="T6" fmla="*/ 2147483647 w 242"/>
              <a:gd name="T7" fmla="*/ 2147483647 h 499"/>
              <a:gd name="T8" fmla="*/ 2147483647 w 242"/>
              <a:gd name="T9" fmla="*/ 2147483647 h 499"/>
              <a:gd name="T10" fmla="*/ 2147483647 w 242"/>
              <a:gd name="T11" fmla="*/ 2147483647 h 499"/>
              <a:gd name="T12" fmla="*/ 2147483647 w 242"/>
              <a:gd name="T13" fmla="*/ 2147483647 h 4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2"/>
              <a:gd name="T22" fmla="*/ 0 h 499"/>
              <a:gd name="T23" fmla="*/ 242 w 242"/>
              <a:gd name="T24" fmla="*/ 499 h 49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2" h="499">
                <a:moveTo>
                  <a:pt x="0" y="0"/>
                </a:moveTo>
                <a:cubicBezTo>
                  <a:pt x="49" y="8"/>
                  <a:pt x="98" y="16"/>
                  <a:pt x="136" y="46"/>
                </a:cubicBezTo>
                <a:cubicBezTo>
                  <a:pt x="174" y="76"/>
                  <a:pt x="212" y="137"/>
                  <a:pt x="227" y="182"/>
                </a:cubicBezTo>
                <a:cubicBezTo>
                  <a:pt x="242" y="227"/>
                  <a:pt x="234" y="280"/>
                  <a:pt x="227" y="318"/>
                </a:cubicBezTo>
                <a:cubicBezTo>
                  <a:pt x="220" y="356"/>
                  <a:pt x="197" y="386"/>
                  <a:pt x="182" y="409"/>
                </a:cubicBezTo>
                <a:cubicBezTo>
                  <a:pt x="167" y="432"/>
                  <a:pt x="151" y="439"/>
                  <a:pt x="136" y="454"/>
                </a:cubicBezTo>
                <a:cubicBezTo>
                  <a:pt x="121" y="469"/>
                  <a:pt x="98" y="492"/>
                  <a:pt x="91" y="49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3496" name="Freeform 8"/>
          <p:cNvSpPr>
            <a:spLocks/>
          </p:cNvSpPr>
          <p:nvPr/>
        </p:nvSpPr>
        <p:spPr bwMode="auto">
          <a:xfrm rot="-10064699">
            <a:off x="2618334" y="4356101"/>
            <a:ext cx="287337" cy="792162"/>
          </a:xfrm>
          <a:custGeom>
            <a:avLst/>
            <a:gdLst>
              <a:gd name="T0" fmla="*/ 0 w 242"/>
              <a:gd name="T1" fmla="*/ 0 h 499"/>
              <a:gd name="T2" fmla="*/ 2147483647 w 242"/>
              <a:gd name="T3" fmla="*/ 2147483647 h 499"/>
              <a:gd name="T4" fmla="*/ 2147483647 w 242"/>
              <a:gd name="T5" fmla="*/ 2147483647 h 499"/>
              <a:gd name="T6" fmla="*/ 2147483647 w 242"/>
              <a:gd name="T7" fmla="*/ 2147483647 h 499"/>
              <a:gd name="T8" fmla="*/ 2147483647 w 242"/>
              <a:gd name="T9" fmla="*/ 2147483647 h 499"/>
              <a:gd name="T10" fmla="*/ 2147483647 w 242"/>
              <a:gd name="T11" fmla="*/ 2147483647 h 499"/>
              <a:gd name="T12" fmla="*/ 2147483647 w 242"/>
              <a:gd name="T13" fmla="*/ 2147483647 h 4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2"/>
              <a:gd name="T22" fmla="*/ 0 h 499"/>
              <a:gd name="T23" fmla="*/ 242 w 242"/>
              <a:gd name="T24" fmla="*/ 499 h 49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2" h="499">
                <a:moveTo>
                  <a:pt x="0" y="0"/>
                </a:moveTo>
                <a:cubicBezTo>
                  <a:pt x="49" y="8"/>
                  <a:pt x="98" y="16"/>
                  <a:pt x="136" y="46"/>
                </a:cubicBezTo>
                <a:cubicBezTo>
                  <a:pt x="174" y="76"/>
                  <a:pt x="212" y="137"/>
                  <a:pt x="227" y="182"/>
                </a:cubicBezTo>
                <a:cubicBezTo>
                  <a:pt x="242" y="227"/>
                  <a:pt x="234" y="280"/>
                  <a:pt x="227" y="318"/>
                </a:cubicBezTo>
                <a:cubicBezTo>
                  <a:pt x="220" y="356"/>
                  <a:pt x="197" y="386"/>
                  <a:pt x="182" y="409"/>
                </a:cubicBezTo>
                <a:cubicBezTo>
                  <a:pt x="167" y="432"/>
                  <a:pt x="151" y="439"/>
                  <a:pt x="136" y="454"/>
                </a:cubicBezTo>
                <a:cubicBezTo>
                  <a:pt x="121" y="469"/>
                  <a:pt x="98" y="492"/>
                  <a:pt x="91" y="49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3498" name="Freeform 10"/>
          <p:cNvSpPr>
            <a:spLocks/>
          </p:cNvSpPr>
          <p:nvPr/>
        </p:nvSpPr>
        <p:spPr bwMode="auto">
          <a:xfrm>
            <a:off x="2689771" y="5232401"/>
            <a:ext cx="239713" cy="503237"/>
          </a:xfrm>
          <a:custGeom>
            <a:avLst/>
            <a:gdLst>
              <a:gd name="T0" fmla="*/ 0 w 242"/>
              <a:gd name="T1" fmla="*/ 0 h 499"/>
              <a:gd name="T2" fmla="*/ 2147483647 w 242"/>
              <a:gd name="T3" fmla="*/ 2147483647 h 499"/>
              <a:gd name="T4" fmla="*/ 2147483647 w 242"/>
              <a:gd name="T5" fmla="*/ 2147483647 h 499"/>
              <a:gd name="T6" fmla="*/ 2147483647 w 242"/>
              <a:gd name="T7" fmla="*/ 2147483647 h 499"/>
              <a:gd name="T8" fmla="*/ 2147483647 w 242"/>
              <a:gd name="T9" fmla="*/ 2147483647 h 499"/>
              <a:gd name="T10" fmla="*/ 2147483647 w 242"/>
              <a:gd name="T11" fmla="*/ 2147483647 h 499"/>
              <a:gd name="T12" fmla="*/ 2147483647 w 242"/>
              <a:gd name="T13" fmla="*/ 2147483647 h 4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2"/>
              <a:gd name="T22" fmla="*/ 0 h 499"/>
              <a:gd name="T23" fmla="*/ 242 w 242"/>
              <a:gd name="T24" fmla="*/ 499 h 49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2" h="499">
                <a:moveTo>
                  <a:pt x="0" y="0"/>
                </a:moveTo>
                <a:cubicBezTo>
                  <a:pt x="49" y="8"/>
                  <a:pt x="98" y="16"/>
                  <a:pt x="136" y="46"/>
                </a:cubicBezTo>
                <a:cubicBezTo>
                  <a:pt x="174" y="76"/>
                  <a:pt x="212" y="137"/>
                  <a:pt x="227" y="182"/>
                </a:cubicBezTo>
                <a:cubicBezTo>
                  <a:pt x="242" y="227"/>
                  <a:pt x="234" y="280"/>
                  <a:pt x="227" y="318"/>
                </a:cubicBezTo>
                <a:cubicBezTo>
                  <a:pt x="220" y="356"/>
                  <a:pt x="197" y="386"/>
                  <a:pt x="182" y="409"/>
                </a:cubicBezTo>
                <a:cubicBezTo>
                  <a:pt x="167" y="432"/>
                  <a:pt x="151" y="439"/>
                  <a:pt x="136" y="454"/>
                </a:cubicBezTo>
                <a:cubicBezTo>
                  <a:pt x="121" y="469"/>
                  <a:pt x="98" y="492"/>
                  <a:pt x="91" y="49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55785" y="86245"/>
            <a:ext cx="8229600" cy="792088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Ízületi kinematika</a:t>
            </a: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251520" y="1196752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Ízületi szögek</a:t>
            </a:r>
            <a:endParaRPr lang="hu-HU" sz="32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4670585" y="1781527"/>
            <a:ext cx="411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Járás közben  a maximális ízületi szögeket befolyásolja: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800" dirty="0" smtClean="0"/>
              <a:t>Nem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800" dirty="0" smtClean="0"/>
              <a:t>Életkor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800" dirty="0" smtClean="0"/>
              <a:t>Járás sebessége</a:t>
            </a:r>
          </a:p>
        </p:txBody>
      </p:sp>
    </p:spTree>
    <p:extLst>
      <p:ext uri="{BB962C8B-B14F-4D97-AF65-F5344CB8AC3E}">
        <p14:creationId xmlns:p14="http://schemas.microsoft.com/office/powerpoint/2010/main" val="282229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 animBg="1"/>
      <p:bldP spid="63494" grpId="0" animBg="1"/>
      <p:bldP spid="63496" grpId="0" animBg="1"/>
      <p:bldP spid="6349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5454" y="332656"/>
            <a:ext cx="7904836" cy="6771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hu-HU" dirty="0" err="1" smtClean="0"/>
              <a:t>Szaggitális</a:t>
            </a:r>
            <a:r>
              <a:rPr lang="hu-HU" dirty="0" smtClean="0"/>
              <a:t> sík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23528" y="1340768"/>
            <a:ext cx="8568952" cy="465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buClr>
                <a:srgbClr val="FFFF00"/>
              </a:buClr>
              <a:buSzPct val="75000"/>
              <a:tabLst>
                <a:tab pos="356235" algn="l"/>
                <a:tab pos="6362700" algn="l"/>
              </a:tabLst>
            </a:pPr>
            <a:r>
              <a:rPr lang="hu-HU" sz="3200" u="sng" dirty="0" smtClean="0">
                <a:latin typeface="Times New Roman"/>
                <a:cs typeface="Times New Roman"/>
              </a:rPr>
              <a:t>Csípő</a:t>
            </a:r>
          </a:p>
          <a:p>
            <a:pPr marL="469900" marR="5080" indent="-457200">
              <a:lnSpc>
                <a:spcPct val="100000"/>
              </a:lnSpc>
              <a:buSzPct val="75000"/>
              <a:buFont typeface="Arial" pitchFamily="34" charset="0"/>
              <a:buChar char="•"/>
              <a:tabLst>
                <a:tab pos="356235" algn="l"/>
                <a:tab pos="6362700" algn="l"/>
              </a:tabLst>
            </a:pPr>
            <a:r>
              <a:rPr lang="hu-HU" sz="3200" dirty="0" smtClean="0">
                <a:latin typeface="Times New Roman"/>
                <a:cs typeface="Times New Roman"/>
              </a:rPr>
              <a:t>Támaszfázisban:</a:t>
            </a:r>
          </a:p>
          <a:p>
            <a:pPr marL="927100" marR="5080" lvl="1" indent="-457200">
              <a:buSzPct val="75000"/>
              <a:buFont typeface="Arial" pitchFamily="34" charset="0"/>
              <a:buChar char="•"/>
              <a:tabLst>
                <a:tab pos="356235" algn="l"/>
                <a:tab pos="6362700" algn="l"/>
              </a:tabLst>
            </a:pPr>
            <a:r>
              <a:rPr lang="hu-HU" sz="3200" dirty="0" smtClean="0">
                <a:latin typeface="Times New Roman"/>
                <a:cs typeface="Times New Roman"/>
              </a:rPr>
              <a:t>Maximális flexió kb. +20° a talajérintés pillanatában</a:t>
            </a:r>
          </a:p>
          <a:p>
            <a:pPr marL="927100" marR="5080" lvl="1" indent="-457200">
              <a:buSzPct val="75000"/>
              <a:buFont typeface="Arial" pitchFamily="34" charset="0"/>
              <a:buChar char="•"/>
              <a:tabLst>
                <a:tab pos="356235" algn="l"/>
                <a:tab pos="6362700" algn="l"/>
              </a:tabLst>
            </a:pPr>
            <a:r>
              <a:rPr lang="hu-HU" sz="3200" dirty="0" smtClean="0">
                <a:latin typeface="Times New Roman"/>
                <a:cs typeface="Times New Roman"/>
              </a:rPr>
              <a:t>Maximális </a:t>
            </a:r>
            <a:r>
              <a:rPr lang="hu-HU" sz="3200" dirty="0" err="1" smtClean="0">
                <a:latin typeface="Times New Roman"/>
                <a:cs typeface="Times New Roman"/>
              </a:rPr>
              <a:t>extenzió</a:t>
            </a:r>
            <a:r>
              <a:rPr lang="hu-HU" sz="3200" dirty="0" smtClean="0">
                <a:latin typeface="Times New Roman"/>
                <a:cs typeface="Times New Roman"/>
              </a:rPr>
              <a:t> </a:t>
            </a:r>
            <a:r>
              <a:rPr lang="hu-HU" sz="3200" dirty="0" err="1" smtClean="0">
                <a:latin typeface="Times New Roman"/>
                <a:cs typeface="Times New Roman"/>
              </a:rPr>
              <a:t>kb</a:t>
            </a:r>
            <a:r>
              <a:rPr lang="hu-HU" sz="3200" dirty="0" smtClean="0">
                <a:latin typeface="Times New Roman"/>
                <a:cs typeface="Times New Roman"/>
              </a:rPr>
              <a:t> -20° elrugaszkodáskor</a:t>
            </a:r>
            <a:br>
              <a:rPr lang="hu-HU" sz="3200" dirty="0" smtClean="0">
                <a:latin typeface="Times New Roman"/>
                <a:cs typeface="Times New Roman"/>
              </a:rPr>
            </a:br>
            <a:endParaRPr sz="4650" dirty="0">
              <a:latin typeface="Times New Roman"/>
              <a:cs typeface="Times New Roman"/>
            </a:endParaRPr>
          </a:p>
          <a:p>
            <a:pPr marL="469900" marR="777240" indent="-457200">
              <a:lnSpc>
                <a:spcPct val="100000"/>
              </a:lnSpc>
              <a:buSzPct val="75000"/>
              <a:buFont typeface="Arial" pitchFamily="34" charset="0"/>
              <a:buChar char="•"/>
              <a:tabLst>
                <a:tab pos="356235" algn="l"/>
              </a:tabLst>
            </a:pPr>
            <a:r>
              <a:rPr lang="hu-HU" sz="3200" dirty="0" smtClean="0">
                <a:latin typeface="Times New Roman"/>
                <a:cs typeface="Times New Roman"/>
              </a:rPr>
              <a:t>Lendítőfázisban:</a:t>
            </a:r>
          </a:p>
          <a:p>
            <a:pPr marL="927100" marR="777240" lvl="1" indent="-457200">
              <a:buSzPct val="75000"/>
              <a:buFont typeface="Arial" pitchFamily="34" charset="0"/>
              <a:buChar char="•"/>
              <a:tabLst>
                <a:tab pos="356235" algn="l"/>
              </a:tabLst>
            </a:pPr>
            <a:r>
              <a:rPr lang="hu-HU" sz="3200" dirty="0" smtClean="0">
                <a:latin typeface="Times New Roman"/>
                <a:cs typeface="Times New Roman"/>
              </a:rPr>
              <a:t>Maximális flexió </a:t>
            </a:r>
            <a:r>
              <a:rPr lang="hu-HU" sz="3200" dirty="0" err="1" smtClean="0">
                <a:latin typeface="Times New Roman"/>
                <a:cs typeface="Times New Roman"/>
              </a:rPr>
              <a:t>kb</a:t>
            </a:r>
            <a:r>
              <a:rPr lang="hu-HU" sz="3200" dirty="0" smtClean="0">
                <a:latin typeface="Times New Roman"/>
                <a:cs typeface="Times New Roman"/>
              </a:rPr>
              <a:t> +30° a középlendítés során</a:t>
            </a:r>
            <a:endParaRPr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231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 descr="122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56" y="966788"/>
            <a:ext cx="5273675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216844" y="2419350"/>
            <a:ext cx="12239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400">
                <a:latin typeface="Times New Roman" pitchFamily="18" charset="0"/>
              </a:rPr>
              <a:t>Sprint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467544" y="3878263"/>
            <a:ext cx="19462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400">
                <a:latin typeface="Times New Roman" pitchFamily="18" charset="0"/>
              </a:rPr>
              <a:t>Lassú futás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526281" y="5037138"/>
            <a:ext cx="19462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400">
                <a:latin typeface="Times New Roman" pitchFamily="18" charset="0"/>
              </a:rPr>
              <a:t>Járás</a:t>
            </a: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V="1">
            <a:off x="5650731" y="1917700"/>
            <a:ext cx="4763" cy="1223963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H="1" flipV="1">
            <a:off x="5685656" y="3568700"/>
            <a:ext cx="9525" cy="1268413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V="1">
            <a:off x="6122219" y="4999038"/>
            <a:ext cx="4762" cy="738187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V="1">
            <a:off x="4401369" y="2728913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V="1">
            <a:off x="4356919" y="4070350"/>
            <a:ext cx="0" cy="811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V="1">
            <a:off x="4793481" y="5073650"/>
            <a:ext cx="0" cy="677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7357" name="Szövegdoboz 12"/>
          <p:cNvSpPr txBox="1">
            <a:spLocks noChangeArrowheads="1"/>
          </p:cNvSpPr>
          <p:nvPr/>
        </p:nvSpPr>
        <p:spPr bwMode="auto">
          <a:xfrm>
            <a:off x="3180581" y="1928813"/>
            <a:ext cx="785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 b="1"/>
              <a:t>támasz</a:t>
            </a:r>
            <a:endParaRPr lang="en-US" sz="1400" b="1"/>
          </a:p>
        </p:txBody>
      </p:sp>
      <p:sp>
        <p:nvSpPr>
          <p:cNvPr id="57358" name="Szövegdoboz 13"/>
          <p:cNvSpPr txBox="1">
            <a:spLocks noChangeArrowheads="1"/>
          </p:cNvSpPr>
          <p:nvPr/>
        </p:nvSpPr>
        <p:spPr bwMode="auto">
          <a:xfrm>
            <a:off x="4109269" y="1928813"/>
            <a:ext cx="928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 b="1"/>
              <a:t>lendítés</a:t>
            </a:r>
            <a:endParaRPr lang="en-US" sz="1400" b="1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555785" y="86245"/>
            <a:ext cx="8229600" cy="792088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Csípőízületi mozgás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6767736" y="2423675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Lassú futás igényli a legnagyobb </a:t>
            </a:r>
            <a:r>
              <a:rPr lang="hu-HU" dirty="0" err="1" smtClean="0"/>
              <a:t>ROM-ot</a:t>
            </a:r>
            <a:r>
              <a:rPr lang="hu-HU" dirty="0" smtClean="0"/>
              <a:t> </a:t>
            </a:r>
            <a:r>
              <a:rPr lang="hu-HU" dirty="0" err="1" smtClean="0"/>
              <a:t>flexió-extenzió</a:t>
            </a:r>
            <a:r>
              <a:rPr lang="hu-HU" dirty="0" smtClean="0"/>
              <a:t> tekintetében</a:t>
            </a:r>
            <a:endParaRPr lang="hu-HU" dirty="0"/>
          </a:p>
        </p:txBody>
      </p:sp>
      <p:sp>
        <p:nvSpPr>
          <p:cNvPr id="3" name="Lefelé nyíl 2"/>
          <p:cNvSpPr/>
          <p:nvPr/>
        </p:nvSpPr>
        <p:spPr>
          <a:xfrm>
            <a:off x="7236296" y="3624004"/>
            <a:ext cx="432048" cy="7114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6767736" y="4436973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Legkevésbé hatékony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9800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5128" grpId="0" animBg="1"/>
      <p:bldP spid="5129" grpId="0" animBg="1"/>
      <p:bldP spid="5130" grpId="0" animBg="1"/>
      <p:bldP spid="5131" grpId="0" animBg="1"/>
      <p:bldP spid="513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5454" y="332656"/>
            <a:ext cx="7904836" cy="6771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hu-HU" dirty="0" err="1" smtClean="0"/>
              <a:t>Szaggitális</a:t>
            </a:r>
            <a:r>
              <a:rPr lang="hu-HU" dirty="0" smtClean="0"/>
              <a:t> sík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95536" y="1340768"/>
            <a:ext cx="8496944" cy="465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buClr>
                <a:srgbClr val="FFFF00"/>
              </a:buClr>
              <a:buSzPct val="75000"/>
              <a:tabLst>
                <a:tab pos="356235" algn="l"/>
                <a:tab pos="6362700" algn="l"/>
              </a:tabLst>
            </a:pPr>
            <a:r>
              <a:rPr lang="hu-HU" sz="3200" u="sng" dirty="0" smtClean="0">
                <a:latin typeface="Times New Roman"/>
                <a:cs typeface="Times New Roman"/>
              </a:rPr>
              <a:t>Térd</a:t>
            </a:r>
          </a:p>
          <a:p>
            <a:pPr marL="469900" marR="5080" indent="-457200">
              <a:lnSpc>
                <a:spcPct val="100000"/>
              </a:lnSpc>
              <a:buSzPct val="75000"/>
              <a:buFont typeface="Arial" pitchFamily="34" charset="0"/>
              <a:buChar char="•"/>
              <a:tabLst>
                <a:tab pos="356235" algn="l"/>
                <a:tab pos="6362700" algn="l"/>
              </a:tabLst>
            </a:pPr>
            <a:r>
              <a:rPr lang="hu-HU" sz="3200" dirty="0" smtClean="0">
                <a:latin typeface="Times New Roman"/>
                <a:cs typeface="Times New Roman"/>
              </a:rPr>
              <a:t>Támaszfázisban:</a:t>
            </a:r>
          </a:p>
          <a:p>
            <a:pPr marL="927100" marR="5080" lvl="1" indent="-457200">
              <a:buSzPct val="75000"/>
              <a:buFont typeface="Arial" pitchFamily="34" charset="0"/>
              <a:buChar char="•"/>
              <a:tabLst>
                <a:tab pos="356235" algn="l"/>
                <a:tab pos="6362700" algn="l"/>
              </a:tabLst>
            </a:pPr>
            <a:r>
              <a:rPr lang="hu-HU" sz="3200" dirty="0" smtClean="0">
                <a:latin typeface="Times New Roman"/>
                <a:cs typeface="Times New Roman"/>
              </a:rPr>
              <a:t>Maximális flexió kb. +15° a teljes talptámasz fázisában</a:t>
            </a:r>
          </a:p>
          <a:p>
            <a:pPr marL="927100" marR="5080" lvl="1" indent="-457200">
              <a:buSzPct val="75000"/>
              <a:buFont typeface="Arial" pitchFamily="34" charset="0"/>
              <a:buChar char="•"/>
              <a:tabLst>
                <a:tab pos="356235" algn="l"/>
                <a:tab pos="6362700" algn="l"/>
              </a:tabLst>
            </a:pPr>
            <a:r>
              <a:rPr lang="hu-HU" sz="3200" dirty="0" smtClean="0">
                <a:latin typeface="Times New Roman"/>
                <a:cs typeface="Times New Roman"/>
              </a:rPr>
              <a:t>Maximális </a:t>
            </a:r>
            <a:r>
              <a:rPr lang="hu-HU" sz="3200" dirty="0" err="1" smtClean="0">
                <a:latin typeface="Times New Roman"/>
                <a:cs typeface="Times New Roman"/>
              </a:rPr>
              <a:t>extenzió</a:t>
            </a:r>
            <a:r>
              <a:rPr lang="hu-HU" sz="3200" dirty="0" smtClean="0">
                <a:latin typeface="Times New Roman"/>
                <a:cs typeface="Times New Roman"/>
              </a:rPr>
              <a:t> </a:t>
            </a:r>
            <a:r>
              <a:rPr lang="hu-HU" sz="3200" dirty="0" err="1" smtClean="0">
                <a:latin typeface="Times New Roman"/>
                <a:cs typeface="Times New Roman"/>
              </a:rPr>
              <a:t>kb</a:t>
            </a:r>
            <a:r>
              <a:rPr lang="hu-HU" sz="3200" dirty="0" smtClean="0">
                <a:latin typeface="Times New Roman"/>
                <a:cs typeface="Times New Roman"/>
              </a:rPr>
              <a:t> 0° sarokfelemelés előtt</a:t>
            </a:r>
            <a:br>
              <a:rPr lang="hu-HU" sz="3200" dirty="0" smtClean="0">
                <a:latin typeface="Times New Roman"/>
                <a:cs typeface="Times New Roman"/>
              </a:rPr>
            </a:br>
            <a:endParaRPr sz="4650" dirty="0" smtClean="0">
              <a:latin typeface="Times New Roman"/>
              <a:cs typeface="Times New Roman"/>
            </a:endParaRPr>
          </a:p>
          <a:p>
            <a:pPr marL="469900" marR="777240" indent="-457200">
              <a:lnSpc>
                <a:spcPct val="100000"/>
              </a:lnSpc>
              <a:buSzPct val="75000"/>
              <a:buFont typeface="Arial" pitchFamily="34" charset="0"/>
              <a:buChar char="•"/>
              <a:tabLst>
                <a:tab pos="356235" algn="l"/>
              </a:tabLst>
            </a:pPr>
            <a:r>
              <a:rPr lang="hu-HU" sz="3200" dirty="0" smtClean="0">
                <a:latin typeface="Times New Roman"/>
                <a:cs typeface="Times New Roman"/>
              </a:rPr>
              <a:t>Lendítőfázisban:</a:t>
            </a:r>
          </a:p>
          <a:p>
            <a:pPr marL="927100" marR="777240" lvl="1" indent="-457200">
              <a:buSzPct val="75000"/>
              <a:buFont typeface="Arial" pitchFamily="34" charset="0"/>
              <a:buChar char="•"/>
              <a:tabLst>
                <a:tab pos="356235" algn="l"/>
              </a:tabLst>
            </a:pPr>
            <a:r>
              <a:rPr lang="hu-HU" sz="3200" dirty="0" smtClean="0">
                <a:latin typeface="Times New Roman"/>
                <a:cs typeface="Times New Roman"/>
              </a:rPr>
              <a:t>Maximális flexió </a:t>
            </a:r>
            <a:r>
              <a:rPr lang="hu-HU" sz="3200" dirty="0" err="1" smtClean="0">
                <a:latin typeface="Times New Roman"/>
                <a:cs typeface="Times New Roman"/>
              </a:rPr>
              <a:t>kb</a:t>
            </a:r>
            <a:r>
              <a:rPr lang="hu-HU" sz="3200" dirty="0" smtClean="0">
                <a:latin typeface="Times New Roman"/>
                <a:cs typeface="Times New Roman"/>
              </a:rPr>
              <a:t> +60° a kezdeti lendítés során</a:t>
            </a:r>
            <a:endParaRPr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577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 descr="122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804863"/>
            <a:ext cx="421957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793875" y="1976438"/>
            <a:ext cx="1223963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400">
                <a:latin typeface="Times New Roman" pitchFamily="18" charset="0"/>
              </a:rPr>
              <a:t>Sprint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1087438" y="3706813"/>
            <a:ext cx="19462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400">
                <a:latin typeface="Times New Roman" pitchFamily="18" charset="0"/>
              </a:rPr>
              <a:t>Lassú futás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974725" y="5180013"/>
            <a:ext cx="19462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400">
                <a:latin typeface="Times New Roman" pitchFamily="18" charset="0"/>
              </a:rPr>
              <a:t>Járás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55785" y="86245"/>
            <a:ext cx="8229600" cy="792088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Térdízületi </a:t>
            </a:r>
            <a:r>
              <a:rPr lang="hu-HU" dirty="0"/>
              <a:t>mozgás</a:t>
            </a:r>
          </a:p>
        </p:txBody>
      </p:sp>
    </p:spTree>
    <p:extLst>
      <p:ext uri="{BB962C8B-B14F-4D97-AF65-F5344CB8AC3E}">
        <p14:creationId xmlns:p14="http://schemas.microsoft.com/office/powerpoint/2010/main" val="117063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17714"/>
            <a:ext cx="8421688" cy="4114800"/>
          </a:xfrm>
        </p:spPr>
        <p:txBody>
          <a:bodyPr/>
          <a:lstStyle/>
          <a:p>
            <a:pPr lvl="1"/>
            <a:r>
              <a:rPr lang="hu-HU" sz="2400" b="1" dirty="0"/>
              <a:t>1 láb támasz</a:t>
            </a:r>
            <a:endParaRPr lang="en-US" sz="2400" b="1" dirty="0"/>
          </a:p>
          <a:p>
            <a:pPr lvl="1"/>
            <a:r>
              <a:rPr lang="hu-HU" sz="2400" b="1" dirty="0" smtClean="0"/>
              <a:t>Testsúly áthelyezés</a:t>
            </a:r>
            <a:endParaRPr lang="en-US" sz="2400" b="1" dirty="0" smtClean="0"/>
          </a:p>
          <a:p>
            <a:pPr lvl="1"/>
            <a:r>
              <a:rPr lang="hu-HU" sz="2400" b="1" dirty="0" smtClean="0"/>
              <a:t>Lendítő láb előremozdítás</a:t>
            </a:r>
            <a:endParaRPr lang="en-US" sz="2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B69F-0F8E-4BD5-84EE-893FFAA61947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806896" y="188640"/>
            <a:ext cx="8229600" cy="1143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Járás közben megoldandó feladatok</a:t>
            </a:r>
            <a:endParaRPr lang="en-US" dirty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efelé nyíl 1"/>
          <p:cNvSpPr/>
          <p:nvPr/>
        </p:nvSpPr>
        <p:spPr>
          <a:xfrm>
            <a:off x="2483768" y="3429000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806896" y="4149080"/>
            <a:ext cx="6141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Szükséges hozzá: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Izomerő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Egyensúlyozó képesség (</a:t>
            </a:r>
            <a:r>
              <a:rPr lang="hu-HU" dirty="0" err="1" smtClean="0"/>
              <a:t>cerebellum</a:t>
            </a:r>
            <a:r>
              <a:rPr lang="hu-HU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Ízületi mozgásterjedelem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CPG működése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4716016" y="544174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CPG = </a:t>
            </a:r>
            <a:r>
              <a:rPr lang="hu-HU" dirty="0" err="1" smtClean="0"/>
              <a:t>Central</a:t>
            </a:r>
            <a:r>
              <a:rPr lang="hu-HU" dirty="0" smtClean="0"/>
              <a:t> </a:t>
            </a:r>
            <a:r>
              <a:rPr lang="hu-HU" dirty="0" err="1" smtClean="0"/>
              <a:t>Pattern</a:t>
            </a:r>
            <a:r>
              <a:rPr lang="hu-HU" dirty="0" smtClean="0"/>
              <a:t> </a:t>
            </a:r>
            <a:r>
              <a:rPr lang="hu-HU" dirty="0" err="1" smtClean="0"/>
              <a:t>Generator</a:t>
            </a:r>
            <a:endParaRPr lang="hu-HU" dirty="0"/>
          </a:p>
        </p:txBody>
      </p:sp>
      <p:sp>
        <p:nvSpPr>
          <p:cNvPr id="12" name="Jobb oldali kapcsos zárójel 11"/>
          <p:cNvSpPr/>
          <p:nvPr/>
        </p:nvSpPr>
        <p:spPr>
          <a:xfrm>
            <a:off x="4921696" y="2132856"/>
            <a:ext cx="514400" cy="108012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sz="26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5868144" y="248825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Egyensúly + haladás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11923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0" grpId="0"/>
      <p:bldP spid="12" grpId="0" animBg="1"/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5454" y="332656"/>
            <a:ext cx="7904836" cy="6771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hu-HU" dirty="0" err="1" smtClean="0"/>
              <a:t>Szaggitális</a:t>
            </a:r>
            <a:r>
              <a:rPr lang="hu-HU" dirty="0" smtClean="0"/>
              <a:t> sík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2140" y="1340768"/>
            <a:ext cx="8058150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buClr>
                <a:srgbClr val="FFFF00"/>
              </a:buClr>
              <a:buSzPct val="75000"/>
              <a:tabLst>
                <a:tab pos="356235" algn="l"/>
                <a:tab pos="6362700" algn="l"/>
              </a:tabLst>
            </a:pPr>
            <a:r>
              <a:rPr lang="hu-HU" sz="3200" u="sng" dirty="0" smtClean="0">
                <a:latin typeface="Times New Roman"/>
                <a:cs typeface="Times New Roman"/>
              </a:rPr>
              <a:t>Boka</a:t>
            </a:r>
          </a:p>
          <a:p>
            <a:pPr marL="469900" marR="5080" indent="-457200">
              <a:lnSpc>
                <a:spcPct val="100000"/>
              </a:lnSpc>
              <a:buSzPct val="75000"/>
              <a:buFont typeface="Arial" pitchFamily="34" charset="0"/>
              <a:buChar char="•"/>
              <a:tabLst>
                <a:tab pos="356235" algn="l"/>
                <a:tab pos="6362700" algn="l"/>
              </a:tabLst>
            </a:pPr>
            <a:r>
              <a:rPr lang="hu-HU" sz="3200" dirty="0" smtClean="0">
                <a:latin typeface="Times New Roman"/>
                <a:cs typeface="Times New Roman"/>
              </a:rPr>
              <a:t>Támaszfázisban:</a:t>
            </a:r>
          </a:p>
          <a:p>
            <a:pPr marL="927100" marR="5080" lvl="1" indent="-457200">
              <a:buSzPct val="75000"/>
              <a:buFont typeface="Arial" pitchFamily="34" charset="0"/>
              <a:buChar char="•"/>
              <a:tabLst>
                <a:tab pos="356235" algn="l"/>
                <a:tab pos="6362700" algn="l"/>
              </a:tabLst>
            </a:pPr>
            <a:r>
              <a:rPr lang="hu-HU" sz="3200" dirty="0" smtClean="0">
                <a:latin typeface="Times New Roman"/>
                <a:cs typeface="Times New Roman"/>
              </a:rPr>
              <a:t>Maximális </a:t>
            </a:r>
            <a:r>
              <a:rPr lang="hu-HU" sz="3200" dirty="0" err="1" smtClean="0">
                <a:latin typeface="Times New Roman"/>
                <a:cs typeface="Times New Roman"/>
              </a:rPr>
              <a:t>dorsálflexió</a:t>
            </a:r>
            <a:r>
              <a:rPr lang="hu-HU" sz="3200" dirty="0" smtClean="0">
                <a:latin typeface="Times New Roman"/>
                <a:cs typeface="Times New Roman"/>
              </a:rPr>
              <a:t> +7° a </a:t>
            </a:r>
            <a:r>
              <a:rPr lang="hu-HU" sz="3200" dirty="0" err="1" smtClean="0">
                <a:latin typeface="Times New Roman"/>
                <a:cs typeface="Times New Roman"/>
              </a:rPr>
              <a:t>sarokfelemlés</a:t>
            </a:r>
            <a:r>
              <a:rPr lang="hu-HU" sz="3200" dirty="0" smtClean="0">
                <a:latin typeface="Times New Roman"/>
                <a:cs typeface="Times New Roman"/>
              </a:rPr>
              <a:t> előtt</a:t>
            </a:r>
          </a:p>
          <a:p>
            <a:pPr marL="927100" marR="5080" lvl="1" indent="-457200">
              <a:buSzPct val="75000"/>
              <a:buFont typeface="Arial" pitchFamily="34" charset="0"/>
              <a:buChar char="•"/>
              <a:tabLst>
                <a:tab pos="356235" algn="l"/>
                <a:tab pos="6362700" algn="l"/>
              </a:tabLst>
            </a:pPr>
            <a:r>
              <a:rPr lang="hu-HU" sz="3200" dirty="0" smtClean="0">
                <a:latin typeface="Times New Roman"/>
                <a:cs typeface="Times New Roman"/>
              </a:rPr>
              <a:t>Maximális </a:t>
            </a:r>
            <a:r>
              <a:rPr lang="hu-HU" sz="3200" dirty="0" err="1" smtClean="0">
                <a:latin typeface="Times New Roman"/>
                <a:cs typeface="Times New Roman"/>
              </a:rPr>
              <a:t>plantárflexió</a:t>
            </a:r>
            <a:r>
              <a:rPr lang="hu-HU" sz="3200" dirty="0" smtClean="0">
                <a:latin typeface="Times New Roman"/>
                <a:cs typeface="Times New Roman"/>
              </a:rPr>
              <a:t> </a:t>
            </a:r>
            <a:r>
              <a:rPr lang="hu-HU" sz="3200" dirty="0" err="1" smtClean="0">
                <a:latin typeface="Times New Roman"/>
                <a:cs typeface="Times New Roman"/>
              </a:rPr>
              <a:t>kb</a:t>
            </a:r>
            <a:r>
              <a:rPr lang="hu-HU" sz="3200" dirty="0" smtClean="0">
                <a:latin typeface="Times New Roman"/>
                <a:cs typeface="Times New Roman"/>
              </a:rPr>
              <a:t> -25° elrugaszkodáskor</a:t>
            </a:r>
            <a:endParaRPr sz="465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998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 descr="122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1076325"/>
            <a:ext cx="6008687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1608138" y="2076450"/>
            <a:ext cx="12239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400">
                <a:latin typeface="Times New Roman" pitchFamily="18" charset="0"/>
              </a:rPr>
              <a:t>Sprint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858838" y="3535363"/>
            <a:ext cx="19462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400">
                <a:latin typeface="Times New Roman" pitchFamily="18" charset="0"/>
              </a:rPr>
              <a:t>Lassú futás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917575" y="4694238"/>
            <a:ext cx="19462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400">
                <a:latin typeface="Times New Roman" pitchFamily="18" charset="0"/>
              </a:rPr>
              <a:t>Járás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55785" y="86245"/>
            <a:ext cx="8229600" cy="792088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Bokaízületi </a:t>
            </a:r>
            <a:r>
              <a:rPr lang="hu-HU" dirty="0"/>
              <a:t>mozgás</a:t>
            </a:r>
          </a:p>
        </p:txBody>
      </p:sp>
    </p:spTree>
    <p:extLst>
      <p:ext uri="{BB962C8B-B14F-4D97-AF65-F5344CB8AC3E}">
        <p14:creationId xmlns:p14="http://schemas.microsoft.com/office/powerpoint/2010/main" val="286955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69" y="1916832"/>
            <a:ext cx="8388423" cy="4796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 txBox="1">
            <a:spLocks noGrp="1"/>
          </p:cNvSpPr>
          <p:nvPr>
            <p:ph type="title"/>
          </p:nvPr>
        </p:nvSpPr>
        <p:spPr>
          <a:xfrm>
            <a:off x="765454" y="332656"/>
            <a:ext cx="7904836" cy="6771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hu-HU" dirty="0" err="1" smtClean="0">
                <a:solidFill>
                  <a:schemeClr val="tx1"/>
                </a:solidFill>
              </a:rPr>
              <a:t>Szaggitális</a:t>
            </a:r>
            <a:r>
              <a:rPr lang="hu-HU" dirty="0" smtClean="0">
                <a:solidFill>
                  <a:schemeClr val="tx1"/>
                </a:solidFill>
              </a:rPr>
              <a:t> sík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779912" y="1173417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Támaszfázis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84869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712643" y="1975019"/>
            <a:ext cx="7718714" cy="4868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 txBox="1">
            <a:spLocks noGrp="1"/>
          </p:cNvSpPr>
          <p:nvPr>
            <p:ph type="title"/>
          </p:nvPr>
        </p:nvSpPr>
        <p:spPr>
          <a:xfrm>
            <a:off x="765454" y="332656"/>
            <a:ext cx="7904836" cy="6771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hu-HU" dirty="0" err="1" smtClean="0">
                <a:solidFill>
                  <a:schemeClr val="tx1"/>
                </a:solidFill>
              </a:rPr>
              <a:t>Szaggitális</a:t>
            </a:r>
            <a:r>
              <a:rPr lang="hu-HU" dirty="0" smtClean="0">
                <a:solidFill>
                  <a:schemeClr val="tx1"/>
                </a:solidFill>
              </a:rPr>
              <a:t> sík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779912" y="1173417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Lendítőfázis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91947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1295522"/>
            <a:ext cx="9126249" cy="5562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 txBox="1">
            <a:spLocks noGrp="1"/>
          </p:cNvSpPr>
          <p:nvPr>
            <p:ph type="title"/>
          </p:nvPr>
        </p:nvSpPr>
        <p:spPr>
          <a:xfrm>
            <a:off x="765454" y="332656"/>
            <a:ext cx="7904836" cy="6771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hu-HU" dirty="0" err="1" smtClean="0">
                <a:solidFill>
                  <a:schemeClr val="tx1"/>
                </a:solidFill>
              </a:rPr>
              <a:t>Szaggitális</a:t>
            </a:r>
            <a:r>
              <a:rPr lang="hu-HU" dirty="0" smtClean="0">
                <a:solidFill>
                  <a:schemeClr val="tx1"/>
                </a:solidFill>
              </a:rPr>
              <a:t> sík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9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 txBox="1"/>
          <p:nvPr/>
        </p:nvSpPr>
        <p:spPr>
          <a:xfrm>
            <a:off x="683568" y="1412776"/>
            <a:ext cx="7792462" cy="4078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Clr>
                <a:srgbClr val="FFFF00"/>
              </a:buClr>
              <a:buSzPct val="75000"/>
              <a:tabLst>
                <a:tab pos="356235" algn="l"/>
              </a:tabLst>
            </a:pPr>
            <a:r>
              <a:rPr lang="hu-HU" sz="3200" b="1" dirty="0" smtClean="0">
                <a:latin typeface="Times New Roman"/>
                <a:cs typeface="Times New Roman"/>
              </a:rPr>
              <a:t>Egészséges járás</a:t>
            </a:r>
            <a:r>
              <a:rPr sz="3200" b="1" dirty="0" smtClean="0">
                <a:latin typeface="Times New Roman"/>
                <a:cs typeface="Times New Roman"/>
              </a:rPr>
              <a:t>:</a:t>
            </a:r>
            <a:endParaRPr sz="3200" b="1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6235" algn="l"/>
              </a:tabLst>
            </a:pPr>
            <a:r>
              <a:rPr lang="hu-HU" sz="3200" b="1" dirty="0" smtClean="0">
                <a:latin typeface="Times New Roman"/>
                <a:cs typeface="Times New Roman"/>
              </a:rPr>
              <a:t>Csípő ROM</a:t>
            </a:r>
            <a:r>
              <a:rPr lang="hu-HU" sz="3200" dirty="0" smtClean="0">
                <a:latin typeface="Times New Roman"/>
                <a:cs typeface="Times New Roman"/>
              </a:rPr>
              <a:t>: </a:t>
            </a:r>
            <a:r>
              <a:rPr lang="hu-HU" sz="3200" spc="5" dirty="0">
                <a:latin typeface="Times New Roman"/>
                <a:cs typeface="Times New Roman"/>
              </a:rPr>
              <a:t>-</a:t>
            </a:r>
            <a:r>
              <a:rPr sz="3200" spc="5" dirty="0" smtClean="0">
                <a:latin typeface="Times New Roman"/>
                <a:cs typeface="Times New Roman"/>
              </a:rPr>
              <a:t>30</a:t>
            </a:r>
            <a:r>
              <a:rPr lang="hu-HU" sz="3200" spc="5" dirty="0" smtClean="0">
                <a:latin typeface="Times New Roman"/>
                <a:cs typeface="Times New Roman"/>
              </a:rPr>
              <a:t>° </a:t>
            </a:r>
            <a:r>
              <a:rPr lang="hu-HU" sz="3200" spc="5" dirty="0" err="1" smtClean="0">
                <a:latin typeface="Times New Roman"/>
                <a:cs typeface="Times New Roman"/>
              </a:rPr>
              <a:t>extenziótól</a:t>
            </a:r>
            <a:r>
              <a:rPr lang="hu-HU" sz="3200" spc="5" dirty="0" smtClean="0">
                <a:latin typeface="Times New Roman"/>
                <a:cs typeface="Times New Roman"/>
              </a:rPr>
              <a:t> +20° flexióig</a:t>
            </a:r>
            <a:endParaRPr sz="3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6235" algn="l"/>
              </a:tabLst>
            </a:pPr>
            <a:r>
              <a:rPr lang="hu-HU" sz="3200" b="1" dirty="0" smtClean="0">
                <a:latin typeface="Times New Roman"/>
                <a:cs typeface="Times New Roman"/>
              </a:rPr>
              <a:t>Térd</a:t>
            </a:r>
            <a:r>
              <a:rPr sz="3200" b="1" dirty="0" smtClean="0">
                <a:latin typeface="Times New Roman"/>
                <a:cs typeface="Times New Roman"/>
              </a:rPr>
              <a:t> ROM</a:t>
            </a:r>
            <a:r>
              <a:rPr lang="hu-HU" sz="3200" b="1" dirty="0" smtClean="0">
                <a:latin typeface="Times New Roman"/>
                <a:cs typeface="Times New Roman"/>
              </a:rPr>
              <a:t>:</a:t>
            </a:r>
            <a:r>
              <a:rPr sz="3200" b="1" dirty="0" smtClean="0">
                <a:latin typeface="Times New Roman"/>
                <a:cs typeface="Times New Roman"/>
              </a:rPr>
              <a:t> </a:t>
            </a:r>
            <a:r>
              <a:rPr sz="3200" dirty="0" smtClean="0">
                <a:latin typeface="Times New Roman"/>
                <a:cs typeface="Times New Roman"/>
              </a:rPr>
              <a:t>0</a:t>
            </a:r>
            <a:r>
              <a:rPr lang="hu-HU" sz="3200" dirty="0" smtClean="0">
                <a:latin typeface="Times New Roman"/>
                <a:cs typeface="Times New Roman"/>
              </a:rPr>
              <a:t>-60° flexió</a:t>
            </a:r>
            <a:endParaRPr sz="32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6235" algn="l"/>
              </a:tabLst>
            </a:pPr>
            <a:r>
              <a:rPr lang="hu-HU" sz="3200" b="1" dirty="0" smtClean="0">
                <a:latin typeface="Times New Roman"/>
                <a:cs typeface="Times New Roman"/>
              </a:rPr>
              <a:t>Boka</a:t>
            </a:r>
            <a:r>
              <a:rPr sz="3200" b="1" dirty="0" smtClean="0">
                <a:latin typeface="Times New Roman"/>
                <a:cs typeface="Times New Roman"/>
              </a:rPr>
              <a:t> ROM</a:t>
            </a:r>
            <a:r>
              <a:rPr lang="hu-HU" sz="3200" b="1" dirty="0" smtClean="0">
                <a:latin typeface="Times New Roman"/>
                <a:cs typeface="Times New Roman"/>
              </a:rPr>
              <a:t>:</a:t>
            </a:r>
            <a:r>
              <a:rPr sz="3200" b="1" dirty="0" smtClean="0">
                <a:latin typeface="Times New Roman"/>
                <a:cs typeface="Times New Roman"/>
              </a:rPr>
              <a:t> </a:t>
            </a:r>
            <a:r>
              <a:rPr lang="hu-HU" sz="3200" dirty="0" smtClean="0">
                <a:latin typeface="Times New Roman"/>
                <a:cs typeface="Times New Roman"/>
              </a:rPr>
              <a:t>-</a:t>
            </a:r>
            <a:r>
              <a:rPr sz="3200" dirty="0" smtClean="0">
                <a:latin typeface="Times New Roman"/>
                <a:cs typeface="Times New Roman"/>
              </a:rPr>
              <a:t>25</a:t>
            </a:r>
            <a:r>
              <a:rPr lang="hu-HU" sz="3200" dirty="0" smtClean="0">
                <a:latin typeface="Times New Roman"/>
                <a:cs typeface="Times New Roman"/>
              </a:rPr>
              <a:t>° </a:t>
            </a:r>
            <a:r>
              <a:rPr lang="hu-HU" sz="3200" dirty="0" err="1" smtClean="0">
                <a:latin typeface="Times New Roman"/>
                <a:cs typeface="Times New Roman"/>
              </a:rPr>
              <a:t>plantárflexiótol</a:t>
            </a:r>
            <a:r>
              <a:rPr lang="hu-HU" sz="3200" dirty="0" smtClean="0">
                <a:latin typeface="Times New Roman"/>
                <a:cs typeface="Times New Roman"/>
              </a:rPr>
              <a:t> +7° </a:t>
            </a:r>
            <a:r>
              <a:rPr lang="hu-HU" sz="3200" dirty="0" err="1" smtClean="0">
                <a:latin typeface="Times New Roman"/>
                <a:cs typeface="Times New Roman"/>
              </a:rPr>
              <a:t>dorsálflexióig</a:t>
            </a:r>
            <a:r>
              <a:rPr lang="hu-HU" sz="3200" dirty="0">
                <a:latin typeface="Times New Roman"/>
                <a:cs typeface="Times New Roman"/>
              </a:rPr>
              <a:t/>
            </a:r>
            <a:br>
              <a:rPr lang="hu-HU" sz="3200" dirty="0">
                <a:latin typeface="Times New Roman"/>
                <a:cs typeface="Times New Roman"/>
              </a:rPr>
            </a:b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lang="hu-HU" sz="2400" dirty="0" smtClean="0">
                <a:latin typeface="Times New Roman"/>
                <a:cs typeface="Times New Roman"/>
              </a:rPr>
              <a:t>Ha az ízületi mozgás ezekben a tartományokban korlátozott, akkor nem lehetséges a normál mintázatú járás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1" name="object 4"/>
          <p:cNvSpPr txBox="1">
            <a:spLocks noGrp="1"/>
          </p:cNvSpPr>
          <p:nvPr>
            <p:ph type="title"/>
          </p:nvPr>
        </p:nvSpPr>
        <p:spPr>
          <a:xfrm>
            <a:off x="765454" y="332656"/>
            <a:ext cx="7904836" cy="6771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hu-HU" dirty="0" err="1" smtClean="0">
                <a:solidFill>
                  <a:schemeClr val="tx1"/>
                </a:solidFill>
              </a:rPr>
              <a:t>Szaggitális</a:t>
            </a:r>
            <a:r>
              <a:rPr lang="hu-HU" dirty="0" smtClean="0">
                <a:solidFill>
                  <a:schemeClr val="tx1"/>
                </a:solidFill>
              </a:rPr>
              <a:t> sík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4569134" y="5593407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ROM: </a:t>
            </a:r>
            <a:r>
              <a:rPr lang="hu-HU" dirty="0" err="1" smtClean="0"/>
              <a:t>Range</a:t>
            </a:r>
            <a:r>
              <a:rPr lang="hu-HU" dirty="0" smtClean="0"/>
              <a:t> Of </a:t>
            </a:r>
            <a:r>
              <a:rPr lang="hu-HU" dirty="0" err="1" smtClean="0"/>
              <a:t>Motion</a:t>
            </a:r>
            <a:r>
              <a:rPr lang="hu-HU" dirty="0" smtClean="0"/>
              <a:t> - mozgásterjedelem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5289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683568" y="908720"/>
            <a:ext cx="8004115" cy="5201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buClr>
                <a:schemeClr val="tx1"/>
              </a:buClr>
              <a:buSzPct val="75000"/>
              <a:tabLst>
                <a:tab pos="355600" algn="l"/>
                <a:tab pos="356235" algn="l"/>
              </a:tabLst>
            </a:pPr>
            <a:r>
              <a:rPr lang="hu-HU" sz="2600" u="sng" spc="-5" dirty="0" smtClean="0">
                <a:latin typeface="Times New Roman"/>
                <a:cs typeface="Times New Roman"/>
              </a:rPr>
              <a:t>Csípő:</a:t>
            </a:r>
          </a:p>
          <a:p>
            <a:pPr marL="469900" marR="5080" indent="-457200">
              <a:lnSpc>
                <a:spcPct val="100000"/>
              </a:lnSpc>
              <a:buClr>
                <a:schemeClr val="tx1"/>
              </a:buClr>
              <a:buSzPct val="75000"/>
              <a:buFont typeface="Arial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hu-HU" sz="2600" spc="-5" dirty="0" smtClean="0">
                <a:latin typeface="Times New Roman"/>
                <a:cs typeface="Times New Roman"/>
              </a:rPr>
              <a:t>1 láb támasz helyzetében a lendítő fázisban lévő </a:t>
            </a:r>
            <a:r>
              <a:rPr lang="hu-HU" sz="2600" spc="-5" dirty="0" err="1" smtClean="0">
                <a:latin typeface="Times New Roman"/>
                <a:cs typeface="Times New Roman"/>
              </a:rPr>
              <a:t>kontralaterális</a:t>
            </a:r>
            <a:r>
              <a:rPr lang="hu-HU" sz="2600" spc="-5" dirty="0" smtClean="0">
                <a:latin typeface="Times New Roman"/>
                <a:cs typeface="Times New Roman"/>
              </a:rPr>
              <a:t> alsó végtag medencéje -5°-ot billen </a:t>
            </a:r>
            <a:r>
              <a:rPr lang="hu-HU" sz="2600" spc="-5" dirty="0" smtClean="0">
                <a:latin typeface="Times New Roman"/>
                <a:cs typeface="Times New Roman"/>
                <a:sym typeface="Wingdings"/>
              </a:rPr>
              <a:t> támaszlábon csípő </a:t>
            </a:r>
            <a:r>
              <a:rPr lang="hu-HU" sz="2600" spc="-5" dirty="0" err="1" smtClean="0">
                <a:latin typeface="Times New Roman"/>
                <a:cs typeface="Times New Roman"/>
                <a:sym typeface="Wingdings"/>
              </a:rPr>
              <a:t>addukció</a:t>
            </a:r>
            <a:r>
              <a:rPr lang="hu-HU" sz="2600" spc="-5" dirty="0" smtClean="0">
                <a:latin typeface="Times New Roman"/>
                <a:cs typeface="Times New Roman"/>
                <a:sym typeface="Wingdings"/>
              </a:rPr>
              <a:t>, lendítőlábon csípő </a:t>
            </a:r>
            <a:r>
              <a:rPr lang="hu-HU" sz="2600" spc="-5" dirty="0" err="1" smtClean="0">
                <a:latin typeface="Times New Roman"/>
                <a:cs typeface="Times New Roman"/>
                <a:sym typeface="Wingdings"/>
              </a:rPr>
              <a:t>abdukció</a:t>
            </a:r>
            <a:endParaRPr lang="hu-HU" sz="2600" spc="-5" dirty="0" smtClean="0">
              <a:latin typeface="Times New Roman"/>
              <a:cs typeface="Times New Roman"/>
              <a:sym typeface="Wingdings"/>
            </a:endParaRPr>
          </a:p>
          <a:p>
            <a:pPr marL="469900" marR="362585" indent="-457200">
              <a:lnSpc>
                <a:spcPct val="100000"/>
              </a:lnSpc>
              <a:buClr>
                <a:schemeClr val="tx1"/>
              </a:buClr>
              <a:buSzPct val="75000"/>
              <a:buFont typeface="Arial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hu-HU" sz="2600" spc="-5" dirty="0" smtClean="0">
                <a:latin typeface="Times New Roman"/>
                <a:cs typeface="Times New Roman"/>
              </a:rPr>
              <a:t>Elrugaszkodáskor éri el a </a:t>
            </a:r>
            <a:r>
              <a:rPr lang="hu-HU" sz="2600" spc="-5" dirty="0" err="1" smtClean="0">
                <a:latin typeface="Times New Roman"/>
                <a:cs typeface="Times New Roman"/>
              </a:rPr>
              <a:t>max</a:t>
            </a:r>
            <a:r>
              <a:rPr lang="hu-HU" sz="2600" spc="-5" dirty="0" smtClean="0">
                <a:latin typeface="Times New Roman"/>
                <a:cs typeface="Times New Roman"/>
              </a:rPr>
              <a:t>. értéket, talajérintésnél visszatér neutrális helyzetbe</a:t>
            </a:r>
          </a:p>
          <a:p>
            <a:pPr marL="12700" marR="362585">
              <a:lnSpc>
                <a:spcPct val="100000"/>
              </a:lnSpc>
              <a:buClr>
                <a:schemeClr val="tx1"/>
              </a:buClr>
              <a:buSzPct val="75000"/>
              <a:tabLst>
                <a:tab pos="355600" algn="l"/>
                <a:tab pos="356235" algn="l"/>
              </a:tabLst>
            </a:pPr>
            <a:r>
              <a:rPr lang="hu-HU" sz="2600" u="sng" spc="-5" dirty="0" smtClean="0">
                <a:latin typeface="Times New Roman"/>
                <a:cs typeface="Times New Roman"/>
              </a:rPr>
              <a:t>Térd:</a:t>
            </a:r>
          </a:p>
          <a:p>
            <a:pPr marL="469900" marR="362585" indent="-457200">
              <a:lnSpc>
                <a:spcPct val="100000"/>
              </a:lnSpc>
              <a:buClr>
                <a:schemeClr val="tx1"/>
              </a:buClr>
              <a:buSzPct val="75000"/>
              <a:buFont typeface="Arial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hu-HU" sz="2600" dirty="0" smtClean="0">
                <a:latin typeface="Times New Roman"/>
                <a:cs typeface="Times New Roman"/>
              </a:rPr>
              <a:t>Rövid ideig tartó 7°-os </a:t>
            </a:r>
            <a:r>
              <a:rPr lang="hu-HU" sz="2600" dirty="0" err="1" smtClean="0">
                <a:latin typeface="Times New Roman"/>
                <a:cs typeface="Times New Roman"/>
              </a:rPr>
              <a:t>abdukció</a:t>
            </a:r>
            <a:r>
              <a:rPr lang="hu-HU" sz="2600" dirty="0" smtClean="0">
                <a:latin typeface="Times New Roman"/>
                <a:cs typeface="Times New Roman"/>
              </a:rPr>
              <a:t> a középlendítésnél, de egyébként neutrális helyzet</a:t>
            </a:r>
          </a:p>
          <a:p>
            <a:pPr marL="12700" marR="362585">
              <a:lnSpc>
                <a:spcPct val="100000"/>
              </a:lnSpc>
              <a:buClr>
                <a:schemeClr val="tx1"/>
              </a:buClr>
              <a:buSzPct val="75000"/>
              <a:tabLst>
                <a:tab pos="355600" algn="l"/>
                <a:tab pos="356235" algn="l"/>
              </a:tabLst>
            </a:pPr>
            <a:r>
              <a:rPr lang="hu-HU" sz="2600" u="sng" dirty="0" smtClean="0">
                <a:latin typeface="Times New Roman"/>
                <a:cs typeface="Times New Roman"/>
              </a:rPr>
              <a:t>Boka:</a:t>
            </a:r>
          </a:p>
          <a:p>
            <a:pPr marL="469900" marR="362585" indent="-457200">
              <a:lnSpc>
                <a:spcPct val="100000"/>
              </a:lnSpc>
              <a:buClr>
                <a:schemeClr val="tx1"/>
              </a:buClr>
              <a:buSzPct val="75000"/>
              <a:buFont typeface="Arial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hu-HU" sz="2600" dirty="0" smtClean="0">
                <a:latin typeface="Times New Roman"/>
                <a:cs typeface="Times New Roman"/>
              </a:rPr>
              <a:t>5°-os </a:t>
            </a:r>
            <a:r>
              <a:rPr lang="hu-HU" sz="2600" dirty="0" err="1" smtClean="0">
                <a:latin typeface="Times New Roman"/>
                <a:cs typeface="Times New Roman"/>
              </a:rPr>
              <a:t>everzió</a:t>
            </a:r>
            <a:r>
              <a:rPr lang="hu-HU" sz="2600" dirty="0" smtClean="0">
                <a:latin typeface="Times New Roman"/>
                <a:cs typeface="Times New Roman"/>
              </a:rPr>
              <a:t> támaszfázis kezdetén, 5°-os inverzió elrugaszkodáskor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17" name="object 4"/>
          <p:cNvSpPr txBox="1">
            <a:spLocks noGrp="1"/>
          </p:cNvSpPr>
          <p:nvPr>
            <p:ph type="title"/>
          </p:nvPr>
        </p:nvSpPr>
        <p:spPr>
          <a:xfrm>
            <a:off x="765454" y="116632"/>
            <a:ext cx="7904836" cy="6771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hu-HU" dirty="0" smtClean="0">
                <a:solidFill>
                  <a:schemeClr val="tx1"/>
                </a:solidFill>
              </a:rPr>
              <a:t>Frontális sík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66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536" y="1256625"/>
            <a:ext cx="8196783" cy="53012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"/>
          <p:cNvSpPr txBox="1">
            <a:spLocks/>
          </p:cNvSpPr>
          <p:nvPr/>
        </p:nvSpPr>
        <p:spPr>
          <a:xfrm>
            <a:off x="765454" y="116632"/>
            <a:ext cx="7904836" cy="6771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/>
            <a:r>
              <a:rPr lang="hu-HU" smtClean="0"/>
              <a:t>Frontális sík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0765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683568" y="1340768"/>
            <a:ext cx="8004115" cy="3600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buClr>
                <a:schemeClr val="tx1"/>
              </a:buClr>
              <a:buSzPct val="75000"/>
              <a:tabLst>
                <a:tab pos="355600" algn="l"/>
                <a:tab pos="356235" algn="l"/>
              </a:tabLst>
            </a:pPr>
            <a:r>
              <a:rPr lang="hu-HU" sz="2600" u="sng" spc="-5" dirty="0" smtClean="0">
                <a:latin typeface="Times New Roman"/>
                <a:cs typeface="Times New Roman"/>
              </a:rPr>
              <a:t>Csípő:</a:t>
            </a:r>
          </a:p>
          <a:p>
            <a:pPr marL="469900" marR="5080" indent="-457200">
              <a:lnSpc>
                <a:spcPct val="100000"/>
              </a:lnSpc>
              <a:buClr>
                <a:schemeClr val="tx1"/>
              </a:buClr>
              <a:buSzPct val="75000"/>
              <a:buFont typeface="Arial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hu-HU" sz="2600" spc="-5" dirty="0" smtClean="0">
                <a:latin typeface="Times New Roman"/>
                <a:cs typeface="Times New Roman"/>
              </a:rPr>
              <a:t>Talajérintés neutrális pozícióban, lendítőfázisban </a:t>
            </a:r>
            <a:r>
              <a:rPr lang="hu-HU" sz="2600" spc="-5" dirty="0" err="1" smtClean="0">
                <a:latin typeface="Times New Roman"/>
                <a:cs typeface="Times New Roman"/>
              </a:rPr>
              <a:t>kirotáció</a:t>
            </a:r>
            <a:r>
              <a:rPr lang="hu-HU" sz="2600" spc="-5" dirty="0" smtClean="0">
                <a:latin typeface="Times New Roman"/>
                <a:cs typeface="Times New Roman"/>
              </a:rPr>
              <a:t> középlendítésig, majd </a:t>
            </a:r>
            <a:r>
              <a:rPr lang="hu-HU" sz="2600" spc="-5" dirty="0" err="1" smtClean="0">
                <a:latin typeface="Times New Roman"/>
                <a:cs typeface="Times New Roman"/>
              </a:rPr>
              <a:t>berotáció</a:t>
            </a:r>
            <a:r>
              <a:rPr lang="hu-HU" sz="2600" spc="-5" dirty="0" smtClean="0">
                <a:latin typeface="Times New Roman"/>
                <a:cs typeface="Times New Roman"/>
              </a:rPr>
              <a:t> neutrálisba</a:t>
            </a:r>
          </a:p>
          <a:p>
            <a:pPr marL="12700" marR="362585">
              <a:lnSpc>
                <a:spcPct val="100000"/>
              </a:lnSpc>
              <a:buClr>
                <a:schemeClr val="tx1"/>
              </a:buClr>
              <a:buSzPct val="75000"/>
              <a:tabLst>
                <a:tab pos="355600" algn="l"/>
                <a:tab pos="356235" algn="l"/>
              </a:tabLst>
            </a:pPr>
            <a:r>
              <a:rPr lang="hu-HU" sz="2600" u="sng" spc="-5" dirty="0" smtClean="0">
                <a:latin typeface="Times New Roman"/>
                <a:cs typeface="Times New Roman"/>
              </a:rPr>
              <a:t>Térd:</a:t>
            </a:r>
          </a:p>
          <a:p>
            <a:pPr marL="469900" marR="362585" indent="-457200">
              <a:lnSpc>
                <a:spcPct val="100000"/>
              </a:lnSpc>
              <a:buClr>
                <a:schemeClr val="tx1"/>
              </a:buClr>
              <a:buSzPct val="75000"/>
              <a:buFont typeface="Arial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hu-HU" sz="2600" dirty="0" smtClean="0">
                <a:latin typeface="Times New Roman"/>
                <a:cs typeface="Times New Roman"/>
              </a:rPr>
              <a:t>Neutrális nagyrészt, de  támaszfázisban teljes talptámasz idején enyhe </a:t>
            </a:r>
            <a:r>
              <a:rPr lang="hu-HU" sz="2600" dirty="0" err="1" smtClean="0">
                <a:latin typeface="Times New Roman"/>
                <a:cs typeface="Times New Roman"/>
              </a:rPr>
              <a:t>kirotáció</a:t>
            </a:r>
            <a:endParaRPr lang="hu-HU" sz="2600" dirty="0" smtClean="0">
              <a:latin typeface="Times New Roman"/>
              <a:cs typeface="Times New Roman"/>
            </a:endParaRPr>
          </a:p>
          <a:p>
            <a:pPr marL="12700" marR="362585">
              <a:lnSpc>
                <a:spcPct val="100000"/>
              </a:lnSpc>
              <a:buClr>
                <a:schemeClr val="tx1"/>
              </a:buClr>
              <a:buSzPct val="75000"/>
              <a:tabLst>
                <a:tab pos="355600" algn="l"/>
                <a:tab pos="356235" algn="l"/>
              </a:tabLst>
            </a:pPr>
            <a:r>
              <a:rPr lang="hu-HU" sz="2600" u="sng" dirty="0" smtClean="0">
                <a:latin typeface="Times New Roman"/>
                <a:cs typeface="Times New Roman"/>
              </a:rPr>
              <a:t>Boka:</a:t>
            </a:r>
          </a:p>
          <a:p>
            <a:pPr marL="469900" marR="362585" indent="-457200">
              <a:lnSpc>
                <a:spcPct val="100000"/>
              </a:lnSpc>
              <a:buClr>
                <a:schemeClr val="tx1"/>
              </a:buClr>
              <a:buSzPct val="75000"/>
              <a:buFont typeface="Arial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hu-HU" sz="2600" dirty="0" smtClean="0">
                <a:latin typeface="Times New Roman"/>
                <a:cs typeface="Times New Roman"/>
              </a:rPr>
              <a:t>Lendítőfázisban 3 </a:t>
            </a:r>
            <a:r>
              <a:rPr lang="hu-HU" sz="2600" dirty="0" err="1" smtClean="0">
                <a:latin typeface="Times New Roman"/>
                <a:cs typeface="Times New Roman"/>
              </a:rPr>
              <a:t>berotáció-kirotációs</a:t>
            </a:r>
            <a:r>
              <a:rPr lang="hu-HU" sz="2600" dirty="0" smtClean="0">
                <a:latin typeface="Times New Roman"/>
                <a:cs typeface="Times New Roman"/>
              </a:rPr>
              <a:t> ciklus, maximális </a:t>
            </a:r>
            <a:r>
              <a:rPr lang="hu-HU" sz="2600" dirty="0" err="1" smtClean="0">
                <a:latin typeface="Times New Roman"/>
                <a:cs typeface="Times New Roman"/>
              </a:rPr>
              <a:t>kirotációt</a:t>
            </a:r>
            <a:r>
              <a:rPr lang="hu-HU" sz="2600" dirty="0" smtClean="0">
                <a:latin typeface="Times New Roman"/>
                <a:cs typeface="Times New Roman"/>
              </a:rPr>
              <a:t> a teljes talptámasznál éri el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17" name="object 4"/>
          <p:cNvSpPr txBox="1">
            <a:spLocks noGrp="1"/>
          </p:cNvSpPr>
          <p:nvPr>
            <p:ph type="title"/>
          </p:nvPr>
        </p:nvSpPr>
        <p:spPr>
          <a:xfrm>
            <a:off x="765454" y="116632"/>
            <a:ext cx="7904836" cy="6771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hu-HU" dirty="0" smtClean="0">
                <a:solidFill>
                  <a:schemeClr val="tx1"/>
                </a:solidFill>
              </a:rPr>
              <a:t>Transzverzális sík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48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1143096"/>
            <a:ext cx="9143654" cy="57145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 txBox="1">
            <a:spLocks noGrp="1"/>
          </p:cNvSpPr>
          <p:nvPr>
            <p:ph type="title"/>
          </p:nvPr>
        </p:nvSpPr>
        <p:spPr>
          <a:xfrm>
            <a:off x="765454" y="116632"/>
            <a:ext cx="7904836" cy="6771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hu-HU" dirty="0" smtClean="0">
                <a:solidFill>
                  <a:schemeClr val="tx1"/>
                </a:solidFill>
              </a:rPr>
              <a:t>Transzverzális sík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93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251520" y="1484784"/>
            <a:ext cx="7258684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latin typeface="Times New Roman"/>
                <a:cs typeface="Times New Roman"/>
              </a:rPr>
              <a:t>Winter </a:t>
            </a:r>
            <a:r>
              <a:rPr lang="hu-HU" sz="3200" dirty="0" smtClean="0">
                <a:latin typeface="Times New Roman"/>
                <a:cs typeface="Times New Roman"/>
              </a:rPr>
              <a:t>a járás során megoldandó 5 feladat</a:t>
            </a:r>
            <a:r>
              <a:rPr sz="3200" dirty="0" smtClean="0">
                <a:latin typeface="Times New Roman"/>
                <a:cs typeface="Times New Roman"/>
              </a:rPr>
              <a:t>: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20829" y="2143643"/>
            <a:ext cx="7333615" cy="36317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buClr>
                <a:schemeClr val="tx1"/>
              </a:buClr>
              <a:buSzPct val="75000"/>
              <a:buFont typeface="+mj-lt"/>
              <a:buAutoNum type="arabicPeriod"/>
              <a:tabLst>
                <a:tab pos="527685" algn="l"/>
                <a:tab pos="528320" algn="l"/>
              </a:tabLst>
            </a:pPr>
            <a:r>
              <a:rPr lang="hu-HU" sz="2400" dirty="0" err="1" smtClean="0">
                <a:latin typeface="Times New Roman"/>
                <a:cs typeface="Times New Roman"/>
              </a:rPr>
              <a:t>Fej-törzs-karok</a:t>
            </a:r>
            <a:r>
              <a:rPr lang="hu-HU" sz="2400" dirty="0" smtClean="0">
                <a:latin typeface="Times New Roman"/>
                <a:cs typeface="Times New Roman"/>
              </a:rPr>
              <a:t> alátámasztásának fenntartása</a:t>
            </a:r>
            <a:endParaRPr sz="2400" dirty="0" smtClean="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spcBef>
                <a:spcPts val="575"/>
              </a:spcBef>
              <a:buClr>
                <a:schemeClr val="tx1"/>
              </a:buClr>
              <a:buSzPct val="75000"/>
              <a:buFont typeface="+mj-lt"/>
              <a:buAutoNum type="arabicPeriod"/>
              <a:tabLst>
                <a:tab pos="527685" algn="l"/>
                <a:tab pos="528320" algn="l"/>
              </a:tabLst>
            </a:pPr>
            <a:r>
              <a:rPr lang="hu-HU" sz="2400" dirty="0" smtClean="0">
                <a:latin typeface="Times New Roman"/>
                <a:cs typeface="Times New Roman"/>
              </a:rPr>
              <a:t>A felegyenesedett testtartás és az egyensúly megtartása</a:t>
            </a:r>
          </a:p>
          <a:p>
            <a:pPr marL="527685" indent="-514984">
              <a:lnSpc>
                <a:spcPct val="100000"/>
              </a:lnSpc>
              <a:spcBef>
                <a:spcPts val="575"/>
              </a:spcBef>
              <a:buClr>
                <a:schemeClr val="tx1"/>
              </a:buClr>
              <a:buSzPct val="75000"/>
              <a:buFont typeface="+mj-lt"/>
              <a:buAutoNum type="arabicPeriod"/>
              <a:tabLst>
                <a:tab pos="527685" algn="l"/>
                <a:tab pos="528320" algn="l"/>
              </a:tabLst>
            </a:pPr>
            <a:r>
              <a:rPr lang="hu-HU" sz="2400" dirty="0" smtClean="0">
                <a:latin typeface="Times New Roman"/>
                <a:cs typeface="Times New Roman"/>
              </a:rPr>
              <a:t>A láb pályájának kontrollálása a biztonságos és tompított talajérintés érdekében</a:t>
            </a:r>
          </a:p>
          <a:p>
            <a:pPr marL="527685" indent="-514984">
              <a:lnSpc>
                <a:spcPct val="100000"/>
              </a:lnSpc>
              <a:spcBef>
                <a:spcPts val="575"/>
              </a:spcBef>
              <a:buClr>
                <a:schemeClr val="tx1"/>
              </a:buClr>
              <a:buSzPct val="75000"/>
              <a:buFont typeface="+mj-lt"/>
              <a:buAutoNum type="arabicPeriod"/>
              <a:tabLst>
                <a:tab pos="527685" algn="l"/>
                <a:tab pos="528320" algn="l"/>
              </a:tabLst>
            </a:pPr>
            <a:r>
              <a:rPr lang="hu-HU" sz="2400" dirty="0" smtClean="0">
                <a:latin typeface="Times New Roman"/>
                <a:cs typeface="Times New Roman"/>
              </a:rPr>
              <a:t>Mechanikai energia keltése az előremutató sebesség fenntartása vagy növelése érdekében</a:t>
            </a:r>
            <a:endParaRPr sz="2400" dirty="0">
              <a:latin typeface="Times New Roman"/>
              <a:cs typeface="Times New Roman"/>
            </a:endParaRPr>
          </a:p>
          <a:p>
            <a:pPr marL="527685" marR="687070" indent="-514984">
              <a:lnSpc>
                <a:spcPct val="100000"/>
              </a:lnSpc>
              <a:spcBef>
                <a:spcPts val="575"/>
              </a:spcBef>
              <a:buClr>
                <a:schemeClr val="tx1"/>
              </a:buClr>
              <a:buSzPct val="75000"/>
              <a:buFont typeface="+mj-lt"/>
              <a:buAutoNum type="arabicPeriod"/>
              <a:tabLst>
                <a:tab pos="527685" algn="l"/>
                <a:tab pos="528320" algn="l"/>
              </a:tabLst>
            </a:pPr>
            <a:r>
              <a:rPr lang="hu-HU" sz="2400" dirty="0" smtClean="0">
                <a:latin typeface="Times New Roman"/>
                <a:cs typeface="Times New Roman"/>
              </a:rPr>
              <a:t>A mechanikai energia elnyelés az ütéscsillapítás és stabilitás érdekében illetve a sebesség csökkentése miatt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9552" y="188640"/>
            <a:ext cx="8229600" cy="1143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Járás közben megoldandó feladatok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60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4"/>
          <p:cNvSpPr txBox="1">
            <a:spLocks noGrp="1"/>
          </p:cNvSpPr>
          <p:nvPr>
            <p:ph type="title"/>
          </p:nvPr>
        </p:nvSpPr>
        <p:spPr>
          <a:xfrm>
            <a:off x="765454" y="332656"/>
            <a:ext cx="7904836" cy="6771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hu-HU" dirty="0" smtClean="0">
                <a:solidFill>
                  <a:schemeClr val="tx1"/>
                </a:solidFill>
              </a:rPr>
              <a:t>Izomaktiváció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4638675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5004048" y="1281549"/>
            <a:ext cx="37444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 err="1" smtClean="0"/>
              <a:t>Extenzorok</a:t>
            </a:r>
            <a:r>
              <a:rPr lang="hu-HU" dirty="0" smtClean="0"/>
              <a:t> aktivitása nincs fázisban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Nem puszta </a:t>
            </a:r>
            <a:r>
              <a:rPr lang="hu-HU" dirty="0" err="1" smtClean="0"/>
              <a:t>extenzor-flexor</a:t>
            </a:r>
            <a:r>
              <a:rPr lang="hu-HU" dirty="0" smtClean="0"/>
              <a:t> reciprok működés </a:t>
            </a:r>
            <a:r>
              <a:rPr lang="hu-HU" dirty="0" smtClean="0">
                <a:sym typeface="Wingdings"/>
              </a:rPr>
              <a:t> komplex mintázat</a:t>
            </a:r>
            <a:br>
              <a:rPr lang="hu-HU" dirty="0" smtClean="0">
                <a:sym typeface="Wingdings"/>
              </a:rPr>
            </a:br>
            <a:endParaRPr lang="hu-HU" dirty="0" smtClean="0">
              <a:sym typeface="Wingding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Talajérintésnél: </a:t>
            </a:r>
            <a:r>
              <a:rPr lang="hu-HU" dirty="0" err="1" smtClean="0">
                <a:sym typeface="Wingdings"/>
              </a:rPr>
              <a:t>glut</a:t>
            </a:r>
            <a:r>
              <a:rPr lang="hu-HU" dirty="0" smtClean="0">
                <a:sym typeface="Wingdings"/>
              </a:rPr>
              <a:t>. </a:t>
            </a:r>
            <a:r>
              <a:rPr lang="hu-HU" dirty="0" err="1" smtClean="0">
                <a:sym typeface="Wingdings"/>
              </a:rPr>
              <a:t>max</a:t>
            </a:r>
            <a:r>
              <a:rPr lang="hu-HU" dirty="0" smtClean="0">
                <a:sym typeface="Wingdings"/>
              </a:rPr>
              <a:t>, </a:t>
            </a:r>
            <a:r>
              <a:rPr lang="hu-HU" dirty="0" err="1" smtClean="0">
                <a:sym typeface="Wingdings"/>
              </a:rPr>
              <a:t>quadriceps</a:t>
            </a:r>
            <a:r>
              <a:rPr lang="hu-HU" dirty="0" smtClean="0">
                <a:sym typeface="Wingdings"/>
              </a:rPr>
              <a:t>, </a:t>
            </a:r>
            <a:r>
              <a:rPr lang="hu-HU" dirty="0" err="1" smtClean="0">
                <a:sym typeface="Wingdings"/>
              </a:rPr>
              <a:t>tibialis</a:t>
            </a:r>
            <a:r>
              <a:rPr lang="hu-HU" dirty="0" smtClean="0">
                <a:sym typeface="Wingdings"/>
              </a:rPr>
              <a:t> </a:t>
            </a:r>
            <a:r>
              <a:rPr lang="hu-HU" dirty="0" err="1" smtClean="0">
                <a:sym typeface="Wingdings"/>
              </a:rPr>
              <a:t>anterior</a:t>
            </a:r>
            <a:r>
              <a:rPr lang="hu-HU" dirty="0" smtClean="0">
                <a:sym typeface="Wingdings"/>
              </a:rPr>
              <a:t> „megmerevíti” az alsó végtagot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Teljes talptámasz a </a:t>
            </a:r>
            <a:r>
              <a:rPr lang="hu-HU" dirty="0" err="1" smtClean="0">
                <a:sym typeface="Wingdings"/>
              </a:rPr>
              <a:t>plantárflexorok</a:t>
            </a:r>
            <a:r>
              <a:rPr lang="hu-HU" dirty="0" smtClean="0">
                <a:sym typeface="Wingdings"/>
              </a:rPr>
              <a:t> aktivációjával jön létre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Átgördülésnél a </a:t>
            </a:r>
            <a:r>
              <a:rPr lang="hu-HU" dirty="0" err="1" smtClean="0">
                <a:sym typeface="Wingdings"/>
              </a:rPr>
              <a:t>triceps</a:t>
            </a:r>
            <a:r>
              <a:rPr lang="hu-HU" dirty="0" smtClean="0">
                <a:sym typeface="Wingdings"/>
              </a:rPr>
              <a:t> </a:t>
            </a:r>
            <a:r>
              <a:rPr lang="hu-HU" dirty="0" err="1" smtClean="0">
                <a:sym typeface="Wingdings"/>
              </a:rPr>
              <a:t>surae</a:t>
            </a:r>
            <a:r>
              <a:rPr lang="hu-HU" dirty="0" smtClean="0">
                <a:sym typeface="Wingdings"/>
              </a:rPr>
              <a:t> excentrikus munkája kontrollálja a test elhaladását a támasz felett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Sarokfelemelés és előlendítésnél </a:t>
            </a:r>
            <a:r>
              <a:rPr lang="hu-HU" dirty="0" err="1" smtClean="0">
                <a:sym typeface="Wingdings"/>
              </a:rPr>
              <a:t>tricpes</a:t>
            </a:r>
            <a:r>
              <a:rPr lang="hu-HU" dirty="0" smtClean="0">
                <a:sym typeface="Wingdings"/>
              </a:rPr>
              <a:t> </a:t>
            </a:r>
            <a:r>
              <a:rPr lang="hu-HU" dirty="0" err="1" smtClean="0">
                <a:sym typeface="Wingdings"/>
              </a:rPr>
              <a:t>surae</a:t>
            </a:r>
            <a:r>
              <a:rPr lang="hu-HU" dirty="0" smtClean="0">
                <a:sym typeface="Wingdings"/>
              </a:rPr>
              <a:t> koncentrikus munkája</a:t>
            </a:r>
          </a:p>
        </p:txBody>
      </p:sp>
    </p:spTree>
    <p:extLst>
      <p:ext uri="{BB962C8B-B14F-4D97-AF65-F5344CB8AC3E}">
        <p14:creationId xmlns:p14="http://schemas.microsoft.com/office/powerpoint/2010/main" val="222432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4638675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5076056" y="1844824"/>
            <a:ext cx="36724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Elő és kezdeti lendítésben a végtag gyorsítását az </a:t>
            </a:r>
            <a:r>
              <a:rPr lang="hu-HU" dirty="0" err="1" smtClean="0">
                <a:sym typeface="Wingdings"/>
              </a:rPr>
              <a:t>iliopsoas</a:t>
            </a:r>
            <a:r>
              <a:rPr lang="hu-HU" dirty="0" smtClean="0">
                <a:sym typeface="Wingdings"/>
              </a:rPr>
              <a:t> végzi, </a:t>
            </a:r>
            <a:r>
              <a:rPr lang="hu-HU" dirty="0" err="1" smtClean="0">
                <a:sym typeface="Wingdings"/>
              </a:rPr>
              <a:t>tibialis</a:t>
            </a:r>
            <a:r>
              <a:rPr lang="hu-HU" dirty="0" smtClean="0">
                <a:sym typeface="Wingdings"/>
              </a:rPr>
              <a:t> </a:t>
            </a:r>
            <a:r>
              <a:rPr lang="hu-HU" dirty="0" err="1" smtClean="0">
                <a:sym typeface="Wingdings"/>
              </a:rPr>
              <a:t>anterior</a:t>
            </a:r>
            <a:r>
              <a:rPr lang="hu-HU" dirty="0" smtClean="0">
                <a:sym typeface="Wingdings"/>
              </a:rPr>
              <a:t>  </a:t>
            </a:r>
            <a:r>
              <a:rPr lang="hu-HU" dirty="0" err="1" smtClean="0">
                <a:sym typeface="Wingdings"/>
              </a:rPr>
              <a:t>dorsalflexiója</a:t>
            </a:r>
            <a:r>
              <a:rPr lang="hu-HU" dirty="0" smtClean="0">
                <a:sym typeface="Wingdings"/>
              </a:rPr>
              <a:t> megrövidíti a lábat, hogy ne akadjon be a talajba</a:t>
            </a:r>
          </a:p>
          <a:p>
            <a:pPr marL="285750" indent="-285750">
              <a:buFont typeface="Arial" pitchFamily="34" charset="0"/>
              <a:buChar char="•"/>
            </a:pPr>
            <a:endParaRPr lang="hu-HU" dirty="0" smtClean="0">
              <a:sym typeface="Wingding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Térd hajlítását nem a </a:t>
            </a:r>
            <a:r>
              <a:rPr lang="hu-HU" dirty="0" err="1" smtClean="0">
                <a:sym typeface="Wingdings"/>
              </a:rPr>
              <a:t>biceps</a:t>
            </a:r>
            <a:r>
              <a:rPr lang="hu-HU" dirty="0" smtClean="0">
                <a:sym typeface="Wingdings"/>
              </a:rPr>
              <a:t> </a:t>
            </a:r>
            <a:r>
              <a:rPr lang="hu-HU" dirty="0" err="1" smtClean="0">
                <a:sym typeface="Wingdings"/>
              </a:rPr>
              <a:t>femoris</a:t>
            </a:r>
            <a:r>
              <a:rPr lang="hu-HU" dirty="0" smtClean="0">
                <a:sym typeface="Wingdings"/>
              </a:rPr>
              <a:t> munkája adja, hanem a csípő hajlítás és a </a:t>
            </a:r>
            <a:r>
              <a:rPr lang="hu-HU" dirty="0" err="1" smtClean="0">
                <a:sym typeface="Wingdings"/>
              </a:rPr>
              <a:t>gastrocnemius</a:t>
            </a:r>
            <a:r>
              <a:rPr lang="hu-HU" dirty="0" smtClean="0">
                <a:sym typeface="Wingdings"/>
              </a:rPr>
              <a:t> (2 ízületet fog át)  aktivitása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Térdhajlítók lassítják az alsó végtag nyújtását a lendítőfázis végén</a:t>
            </a:r>
          </a:p>
        </p:txBody>
      </p:sp>
      <p:sp>
        <p:nvSpPr>
          <p:cNvPr id="6" name="object 4"/>
          <p:cNvSpPr txBox="1">
            <a:spLocks/>
          </p:cNvSpPr>
          <p:nvPr/>
        </p:nvSpPr>
        <p:spPr>
          <a:xfrm>
            <a:off x="765454" y="332656"/>
            <a:ext cx="7904836" cy="6771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/>
            <a:r>
              <a:rPr lang="hu-HU" smtClean="0"/>
              <a:t>Izomaktiváció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3364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122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253381"/>
            <a:ext cx="6151562" cy="548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2212975" y="985093"/>
            <a:ext cx="539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Csípőizületi mozgás</a:t>
            </a: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1508125" y="2634506"/>
            <a:ext cx="1223963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400">
                <a:latin typeface="Times New Roman" pitchFamily="18" charset="0"/>
              </a:rPr>
              <a:t>Sprint</a:t>
            </a: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758825" y="4093418"/>
            <a:ext cx="19462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400">
                <a:latin typeface="Times New Roman" pitchFamily="18" charset="0"/>
              </a:rPr>
              <a:t>Lassú futás</a:t>
            </a: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817563" y="5252293"/>
            <a:ext cx="19462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400">
                <a:latin typeface="Times New Roman" pitchFamily="18" charset="0"/>
              </a:rPr>
              <a:t>Járás</a:t>
            </a:r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765454" y="332656"/>
            <a:ext cx="7904836" cy="6771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/>
            <a:r>
              <a:rPr lang="hu-HU" smtClean="0"/>
              <a:t>Izomaktiváció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964527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1223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"/>
          <a:stretch/>
        </p:blipFill>
        <p:spPr bwMode="auto">
          <a:xfrm>
            <a:off x="1970088" y="1048716"/>
            <a:ext cx="5637212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Text Box 4"/>
          <p:cNvSpPr txBox="1">
            <a:spLocks noChangeArrowheads="1"/>
          </p:cNvSpPr>
          <p:nvPr/>
        </p:nvSpPr>
        <p:spPr bwMode="auto">
          <a:xfrm>
            <a:off x="1579563" y="2131392"/>
            <a:ext cx="12239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400">
                <a:latin typeface="Times New Roman" pitchFamily="18" charset="0"/>
              </a:rPr>
              <a:t>Sprint</a:t>
            </a:r>
          </a:p>
        </p:txBody>
      </p:sp>
      <p:sp>
        <p:nvSpPr>
          <p:cNvPr id="111620" name="Text Box 5"/>
          <p:cNvSpPr txBox="1">
            <a:spLocks noChangeArrowheads="1"/>
          </p:cNvSpPr>
          <p:nvPr/>
        </p:nvSpPr>
        <p:spPr bwMode="auto">
          <a:xfrm>
            <a:off x="830263" y="4061792"/>
            <a:ext cx="19462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400">
                <a:latin typeface="Times New Roman" pitchFamily="18" charset="0"/>
              </a:rPr>
              <a:t>Lassú futás</a:t>
            </a:r>
          </a:p>
        </p:txBody>
      </p:sp>
      <p:sp>
        <p:nvSpPr>
          <p:cNvPr id="111621" name="Text Box 6"/>
          <p:cNvSpPr txBox="1">
            <a:spLocks noChangeArrowheads="1"/>
          </p:cNvSpPr>
          <p:nvPr/>
        </p:nvSpPr>
        <p:spPr bwMode="auto">
          <a:xfrm>
            <a:off x="889000" y="5577854"/>
            <a:ext cx="19462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400">
                <a:latin typeface="Times New Roman" pitchFamily="18" charset="0"/>
              </a:rPr>
              <a:t>Járás</a:t>
            </a:r>
          </a:p>
        </p:txBody>
      </p:sp>
      <p:sp>
        <p:nvSpPr>
          <p:cNvPr id="111622" name="Text Box 3"/>
          <p:cNvSpPr txBox="1">
            <a:spLocks noChangeArrowheads="1"/>
          </p:cNvSpPr>
          <p:nvPr/>
        </p:nvSpPr>
        <p:spPr bwMode="auto">
          <a:xfrm>
            <a:off x="1354138" y="764704"/>
            <a:ext cx="6253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000" b="1" dirty="0" err="1">
                <a:latin typeface="Times New Roman" pitchFamily="18" charset="0"/>
              </a:rPr>
              <a:t>Térdizületi</a:t>
            </a:r>
            <a:r>
              <a:rPr lang="hu-HU" sz="2000" b="1" dirty="0">
                <a:latin typeface="Times New Roman" pitchFamily="18" charset="0"/>
              </a:rPr>
              <a:t> mozgás és az izmok elektromos aktivitása</a:t>
            </a:r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765454" y="88807"/>
            <a:ext cx="7904836" cy="6771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/>
            <a:r>
              <a:rPr lang="hu-HU" smtClean="0"/>
              <a:t>Izomaktiváció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892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1223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1227087"/>
            <a:ext cx="6553200" cy="580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Text Box 4"/>
          <p:cNvSpPr txBox="1">
            <a:spLocks noChangeArrowheads="1"/>
          </p:cNvSpPr>
          <p:nvPr/>
        </p:nvSpPr>
        <p:spPr bwMode="auto">
          <a:xfrm>
            <a:off x="1093788" y="2470100"/>
            <a:ext cx="12239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400">
                <a:latin typeface="Times New Roman" pitchFamily="18" charset="0"/>
              </a:rPr>
              <a:t>Sprint</a:t>
            </a:r>
          </a:p>
        </p:txBody>
      </p:sp>
      <p:sp>
        <p:nvSpPr>
          <p:cNvPr id="112644" name="Text Box 5"/>
          <p:cNvSpPr txBox="1">
            <a:spLocks noChangeArrowheads="1"/>
          </p:cNvSpPr>
          <p:nvPr/>
        </p:nvSpPr>
        <p:spPr bwMode="auto">
          <a:xfrm>
            <a:off x="344488" y="3929012"/>
            <a:ext cx="19462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400">
                <a:latin typeface="Times New Roman" pitchFamily="18" charset="0"/>
              </a:rPr>
              <a:t>Lassú futás</a:t>
            </a:r>
          </a:p>
        </p:txBody>
      </p:sp>
      <p:sp>
        <p:nvSpPr>
          <p:cNvPr id="112645" name="Text Box 6"/>
          <p:cNvSpPr txBox="1">
            <a:spLocks noChangeArrowheads="1"/>
          </p:cNvSpPr>
          <p:nvPr/>
        </p:nvSpPr>
        <p:spPr bwMode="auto">
          <a:xfrm>
            <a:off x="403225" y="5302200"/>
            <a:ext cx="19462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400">
                <a:latin typeface="Times New Roman" pitchFamily="18" charset="0"/>
              </a:rPr>
              <a:t>Járás</a:t>
            </a:r>
          </a:p>
        </p:txBody>
      </p:sp>
      <p:sp>
        <p:nvSpPr>
          <p:cNvPr id="112646" name="Text Box 3"/>
          <p:cNvSpPr txBox="1">
            <a:spLocks noChangeArrowheads="1"/>
          </p:cNvSpPr>
          <p:nvPr/>
        </p:nvSpPr>
        <p:spPr bwMode="auto">
          <a:xfrm>
            <a:off x="1428750" y="1022300"/>
            <a:ext cx="6253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000" b="1">
                <a:latin typeface="Times New Roman" pitchFamily="18" charset="0"/>
              </a:rPr>
              <a:t>Bokaízületi mozgás és az izmok elektromos aktivitása</a:t>
            </a:r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765454" y="88807"/>
            <a:ext cx="7904836" cy="6771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/>
            <a:r>
              <a:rPr lang="hu-HU" smtClean="0"/>
              <a:t>Izomaktiváció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3440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70" name="Object 4"/>
          <p:cNvGraphicFramePr>
            <a:graphicFrameLocks noChangeAspect="1"/>
          </p:cNvGraphicFramePr>
          <p:nvPr/>
        </p:nvGraphicFramePr>
        <p:xfrm>
          <a:off x="323850" y="1230313"/>
          <a:ext cx="8424863" cy="443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3" name="Bitmap Image" r:id="rId3" imgW="4828571" imgH="2542857" progId="Paint.Picture">
                  <p:embed/>
                </p:oleObj>
              </mc:Choice>
              <mc:Fallback>
                <p:oleObj name="Bitmap Image" r:id="rId3" imgW="4828571" imgH="254285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230313"/>
                        <a:ext cx="8424863" cy="443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1" name="Rectangle 5"/>
          <p:cNvSpPr>
            <a:spLocks noChangeArrowheads="1"/>
          </p:cNvSpPr>
          <p:nvPr/>
        </p:nvSpPr>
        <p:spPr bwMode="auto">
          <a:xfrm>
            <a:off x="684213" y="6143625"/>
            <a:ext cx="7200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/>
              <a:t>Tom F. Novacheck</a:t>
            </a:r>
            <a:r>
              <a:rPr lang="hu-HU" sz="1200"/>
              <a:t>:</a:t>
            </a:r>
            <a:r>
              <a:rPr lang="en-US" sz="1200"/>
              <a:t> The biomechanics of running</a:t>
            </a:r>
            <a:r>
              <a:rPr lang="hu-HU" sz="1200"/>
              <a:t>. </a:t>
            </a:r>
            <a:r>
              <a:rPr lang="en-US" sz="1000"/>
              <a:t>Gait and Posture 7 (1998) 77–95</a:t>
            </a:r>
            <a:r>
              <a:rPr lang="hu-HU" sz="1000"/>
              <a:t> (running.pdf)</a:t>
            </a:r>
            <a:endParaRPr lang="en-US" sz="700"/>
          </a:p>
          <a:p>
            <a:endParaRPr lang="en-US" sz="700"/>
          </a:p>
        </p:txBody>
      </p:sp>
      <p:sp>
        <p:nvSpPr>
          <p:cNvPr id="109572" name="Text Box 3"/>
          <p:cNvSpPr txBox="1">
            <a:spLocks noChangeArrowheads="1"/>
          </p:cNvSpPr>
          <p:nvPr/>
        </p:nvSpPr>
        <p:spPr bwMode="auto">
          <a:xfrm>
            <a:off x="1428750" y="500063"/>
            <a:ext cx="6253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000" b="1">
                <a:latin typeface="Times New Roman" pitchFamily="18" charset="0"/>
              </a:rPr>
              <a:t>Az egyes  izmok elektromos aktivitása futás során</a:t>
            </a:r>
          </a:p>
        </p:txBody>
      </p:sp>
    </p:spTree>
    <p:extLst>
      <p:ext uri="{BB962C8B-B14F-4D97-AF65-F5344CB8AC3E}">
        <p14:creationId xmlns:p14="http://schemas.microsoft.com/office/powerpoint/2010/main" val="256482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354" name="Object 4"/>
          <p:cNvGraphicFramePr>
            <a:graphicFrameLocks noChangeAspect="1"/>
          </p:cNvGraphicFramePr>
          <p:nvPr/>
        </p:nvGraphicFramePr>
        <p:xfrm>
          <a:off x="34925" y="1620838"/>
          <a:ext cx="8858250" cy="370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1" name="Bitmap Image" r:id="rId3" imgW="5982535" imgH="2505425" progId="Paint.Picture">
                  <p:embed/>
                </p:oleObj>
              </mc:Choice>
              <mc:Fallback>
                <p:oleObj name="Bitmap Image" r:id="rId3" imgW="5982535" imgH="250542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1620838"/>
                        <a:ext cx="8858250" cy="3708400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5" name="Rectangle 5"/>
          <p:cNvSpPr>
            <a:spLocks noChangeArrowheads="1"/>
          </p:cNvSpPr>
          <p:nvPr/>
        </p:nvSpPr>
        <p:spPr bwMode="auto">
          <a:xfrm>
            <a:off x="684213" y="6143625"/>
            <a:ext cx="7200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/>
              <a:t>Tom F. Novacheck</a:t>
            </a:r>
            <a:r>
              <a:rPr lang="hu-HU" sz="1200"/>
              <a:t>:</a:t>
            </a:r>
            <a:r>
              <a:rPr lang="en-US" sz="1200"/>
              <a:t> The biomechanics of running</a:t>
            </a:r>
            <a:r>
              <a:rPr lang="hu-HU" sz="1200"/>
              <a:t>. </a:t>
            </a:r>
            <a:r>
              <a:rPr lang="en-US" sz="1000"/>
              <a:t>Gait and Posture 7 (1998) 77–95</a:t>
            </a:r>
            <a:r>
              <a:rPr lang="hu-HU" sz="1000"/>
              <a:t> (running.pdf)</a:t>
            </a:r>
            <a:endParaRPr lang="en-US" sz="700"/>
          </a:p>
          <a:p>
            <a:endParaRPr lang="en-US" sz="700"/>
          </a:p>
        </p:txBody>
      </p:sp>
      <p:sp>
        <p:nvSpPr>
          <p:cNvPr id="100356" name="Text Box 6"/>
          <p:cNvSpPr txBox="1">
            <a:spLocks noChangeArrowheads="1"/>
          </p:cNvSpPr>
          <p:nvPr/>
        </p:nvSpPr>
        <p:spPr bwMode="auto">
          <a:xfrm>
            <a:off x="2212975" y="384175"/>
            <a:ext cx="5397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400" b="1">
                <a:latin typeface="Times New Roman" pitchFamily="18" charset="0"/>
              </a:rPr>
              <a:t>Az egyes izmok részesülése az összes munkából</a:t>
            </a:r>
          </a:p>
        </p:txBody>
      </p:sp>
      <p:sp>
        <p:nvSpPr>
          <p:cNvPr id="5" name="Ív 4"/>
          <p:cNvSpPr/>
          <p:nvPr/>
        </p:nvSpPr>
        <p:spPr>
          <a:xfrm rot="16200000">
            <a:off x="3184525" y="2044700"/>
            <a:ext cx="1714500" cy="1714500"/>
          </a:xfrm>
          <a:prstGeom prst="arc">
            <a:avLst>
              <a:gd name="adj1" fmla="val 12702735"/>
              <a:gd name="adj2" fmla="val 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" name="Ív 5"/>
          <p:cNvSpPr/>
          <p:nvPr/>
        </p:nvSpPr>
        <p:spPr>
          <a:xfrm rot="16200000">
            <a:off x="6122194" y="1821656"/>
            <a:ext cx="2071688" cy="2143125"/>
          </a:xfrm>
          <a:prstGeom prst="arc">
            <a:avLst>
              <a:gd name="adj1" fmla="val 14490182"/>
              <a:gd name="adj2" fmla="val 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" name="Ív 6"/>
          <p:cNvSpPr/>
          <p:nvPr/>
        </p:nvSpPr>
        <p:spPr>
          <a:xfrm rot="16200000">
            <a:off x="1313657" y="2542381"/>
            <a:ext cx="658812" cy="714375"/>
          </a:xfrm>
          <a:prstGeom prst="arc">
            <a:avLst>
              <a:gd name="adj1" fmla="val 10489773"/>
              <a:gd name="adj2" fmla="val 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1143000" y="4572000"/>
            <a:ext cx="1285875" cy="400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u-HU" sz="2000" b="1" dirty="0"/>
              <a:t>Járás</a:t>
            </a:r>
            <a:endParaRPr lang="en-US" sz="2000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500438" y="4572000"/>
            <a:ext cx="1285875" cy="400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u-HU" sz="2000" b="1" dirty="0"/>
              <a:t>Futás</a:t>
            </a:r>
            <a:endParaRPr lang="en-US" sz="2000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6786563" y="4572000"/>
            <a:ext cx="1285875" cy="400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u-HU" sz="2000" b="1" dirty="0"/>
              <a:t>Futás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0924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9" name="Picture 7" descr="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7024688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2483768" y="4581699"/>
            <a:ext cx="73025" cy="7143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9552" y="188640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A test tömegközéppontjának útja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4607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40741E-6 C 0.01597 0.00394 0.03194 0.00788 0.05 0.00904 C 0.06806 0.01019 0.08976 0.00788 0.10833 0.00672 C 0.12691 0.00556 0.14809 0.00302 0.16163 0.00232 C 0.17517 0.00163 0.17465 0.00093 0.18993 0.00232 C 0.20521 0.00371 0.23246 0.00927 0.2533 0.01112 C 0.27413 0.01297 0.2967 0.01459 0.31493 0.01343 C 0.33316 0.01228 0.34184 0.00695 0.36319 0.00464 C 0.38455 0.00232 0.42552 0.00047 0.44323 7.40741E-6 C 0.46094 -0.00046 0.45573 0.00047 0.46996 0.00232 C 0.4842 0.00417 0.51562 0.00996 0.5283 0.01112 C 0.54097 0.01228 0.53767 0.01019 0.54653 0.00904 C 0.55538 0.00788 0.5724 0.00649 0.5816 0.00464 C 0.5908 0.00279 0.59826 -0.00092 0.60156 -0.00208 " pathEditMode="relative" ptsTypes="aaaaaaaaaaaaaA">
                                      <p:cBhvr>
                                        <p:cTn id="10" dur="2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1411" y="404664"/>
            <a:ext cx="7793037" cy="1143000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hu-HU" dirty="0" smtClean="0"/>
              <a:t>A tömegközéppont útja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104" y="1628800"/>
            <a:ext cx="8062664" cy="2736304"/>
          </a:xfrm>
        </p:spPr>
        <p:txBody>
          <a:bodyPr>
            <a:normAutofit fontScale="92500" lnSpcReduction="10000"/>
          </a:bodyPr>
          <a:lstStyle/>
          <a:p>
            <a:r>
              <a:rPr lang="hu-HU" sz="3600" dirty="0" err="1" smtClean="0"/>
              <a:t>Szaggitalis</a:t>
            </a:r>
            <a:r>
              <a:rPr lang="hu-HU" sz="3600" dirty="0" smtClean="0"/>
              <a:t> elmozdulás</a:t>
            </a:r>
            <a:r>
              <a:rPr lang="en-US" sz="3600" dirty="0" smtClean="0"/>
              <a:t>:</a:t>
            </a:r>
          </a:p>
          <a:p>
            <a:pPr lvl="1"/>
            <a:r>
              <a:rPr lang="hu-HU" dirty="0" smtClean="0"/>
              <a:t>Ritmusos fel és le mozgás</a:t>
            </a:r>
            <a:endParaRPr lang="en-US" dirty="0" smtClean="0"/>
          </a:p>
          <a:p>
            <a:pPr lvl="1"/>
            <a:r>
              <a:rPr lang="hu-HU" dirty="0" smtClean="0"/>
              <a:t>Legmagasabb pontja: átgördülés</a:t>
            </a:r>
          </a:p>
          <a:p>
            <a:pPr lvl="1"/>
            <a:r>
              <a:rPr lang="hu-HU" dirty="0" smtClean="0"/>
              <a:t>Legalacsonyabb pontja: kettős támasz fázisa</a:t>
            </a:r>
          </a:p>
          <a:p>
            <a:pPr lvl="1"/>
            <a:r>
              <a:rPr lang="hu-HU" dirty="0" smtClean="0"/>
              <a:t>Átlagos elmozdulás</a:t>
            </a:r>
            <a:r>
              <a:rPr lang="en-US" dirty="0" smtClean="0"/>
              <a:t>: 5cm</a:t>
            </a:r>
          </a:p>
          <a:p>
            <a:pPr lvl="1"/>
            <a:r>
              <a:rPr lang="hu-HU" dirty="0" smtClean="0"/>
              <a:t>Útvonal: extrém sima sinus görbe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D964-48E1-4243-BD72-2672177EAB33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8F65-3A78-4688-84E3-35BDB351E387}" type="slidenum">
              <a:rPr lang="en-US" smtClean="0"/>
              <a:pPr/>
              <a:t>68</a:t>
            </a:fld>
            <a:endParaRPr lang="en-US" dirty="0"/>
          </a:p>
        </p:txBody>
      </p:sp>
      <p:pic>
        <p:nvPicPr>
          <p:cNvPr id="8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Képtalálat a következ&amp;odblac;re: „COM vertical displacement gait”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77"/>
          <a:stretch/>
        </p:blipFill>
        <p:spPr bwMode="auto">
          <a:xfrm>
            <a:off x="1835696" y="4430826"/>
            <a:ext cx="5238328" cy="235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58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680" y="1504756"/>
            <a:ext cx="7846640" cy="2732980"/>
          </a:xfrm>
        </p:spPr>
        <p:txBody>
          <a:bodyPr/>
          <a:lstStyle/>
          <a:p>
            <a:r>
              <a:rPr lang="hu-HU" dirty="0" smtClean="0"/>
              <a:t>Transzverzális elmozdulás</a:t>
            </a:r>
            <a:r>
              <a:rPr lang="en-US" dirty="0" smtClean="0"/>
              <a:t>:</a:t>
            </a:r>
          </a:p>
          <a:p>
            <a:pPr lvl="1"/>
            <a:r>
              <a:rPr lang="hu-HU" dirty="0" smtClean="0"/>
              <a:t>Ritmusos jobbra-balra mozgás</a:t>
            </a:r>
          </a:p>
          <a:p>
            <a:pPr lvl="1"/>
            <a:r>
              <a:rPr lang="hu-HU" dirty="0" smtClean="0"/>
              <a:t>Legnagyobb kitérés átgördülésnél</a:t>
            </a:r>
          </a:p>
          <a:p>
            <a:pPr lvl="1"/>
            <a:r>
              <a:rPr lang="hu-HU" dirty="0" smtClean="0"/>
              <a:t>Átlagos kitérés</a:t>
            </a:r>
            <a:r>
              <a:rPr lang="en-US" dirty="0" smtClean="0"/>
              <a:t>: 5cm</a:t>
            </a:r>
          </a:p>
          <a:p>
            <a:pPr lvl="1"/>
            <a:r>
              <a:rPr lang="hu-HU" dirty="0"/>
              <a:t>Útvonal: extrém sima sinus </a:t>
            </a:r>
            <a:r>
              <a:rPr lang="hu-HU" dirty="0" smtClean="0"/>
              <a:t>görbe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69</a:t>
            </a:fld>
            <a:endParaRPr lang="en-US" dirty="0"/>
          </a:p>
        </p:txBody>
      </p:sp>
      <p:pic>
        <p:nvPicPr>
          <p:cNvPr id="8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Képtalálat a következ&amp;odblac;re: „COM vertical displacement gait”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15"/>
          <a:stretch/>
        </p:blipFill>
        <p:spPr bwMode="auto">
          <a:xfrm>
            <a:off x="2013582" y="4437112"/>
            <a:ext cx="5116836" cy="131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4"/>
          <p:cNvSpPr txBox="1">
            <a:spLocks/>
          </p:cNvSpPr>
          <p:nvPr/>
        </p:nvSpPr>
        <p:spPr>
          <a:xfrm>
            <a:off x="811411" y="404664"/>
            <a:ext cx="7793037" cy="114300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A tömegközéppont útja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3241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ChangeArrowheads="1"/>
          </p:cNvSpPr>
          <p:nvPr/>
        </p:nvSpPr>
        <p:spPr bwMode="auto">
          <a:xfrm>
            <a:off x="323850" y="5516563"/>
            <a:ext cx="7200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/>
              <a:t>Tom F. Novacheck</a:t>
            </a:r>
            <a:r>
              <a:rPr lang="hu-HU" sz="1200"/>
              <a:t>:</a:t>
            </a:r>
            <a:r>
              <a:rPr lang="en-US" sz="1200"/>
              <a:t> The biomechanics of running</a:t>
            </a:r>
            <a:r>
              <a:rPr lang="hu-HU" sz="1200"/>
              <a:t>. </a:t>
            </a:r>
            <a:r>
              <a:rPr lang="en-US" sz="1000"/>
              <a:t>Gait and Posture 7 (1998) 77–95</a:t>
            </a:r>
            <a:r>
              <a:rPr lang="hu-HU" sz="1000"/>
              <a:t> (running.pdf)</a:t>
            </a:r>
            <a:endParaRPr lang="en-US" sz="700"/>
          </a:p>
          <a:p>
            <a:endParaRPr lang="en-US" sz="700"/>
          </a:p>
        </p:txBody>
      </p:sp>
      <p:sp>
        <p:nvSpPr>
          <p:cNvPr id="25603" name="AutoShape 7"/>
          <p:cNvSpPr>
            <a:spLocks noChangeArrowheads="1"/>
          </p:cNvSpPr>
          <p:nvPr/>
        </p:nvSpPr>
        <p:spPr bwMode="auto">
          <a:xfrm rot="5349975" flipH="1">
            <a:off x="4030662" y="1233488"/>
            <a:ext cx="504825" cy="48958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960 w 21600"/>
              <a:gd name="T13" fmla="*/ 6960 h 21600"/>
              <a:gd name="T14" fmla="*/ 14640 w 21600"/>
              <a:gd name="T15" fmla="*/ 1464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319" y="21600"/>
                </a:lnTo>
                <a:lnTo>
                  <a:pt x="11281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5604" name="Text Box 8"/>
          <p:cNvSpPr txBox="1">
            <a:spLocks noChangeArrowheads="1"/>
          </p:cNvSpPr>
          <p:nvPr/>
        </p:nvSpPr>
        <p:spPr bwMode="auto">
          <a:xfrm>
            <a:off x="1116013" y="4221163"/>
            <a:ext cx="1008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/>
              <a:t>Állás</a:t>
            </a:r>
            <a:endParaRPr lang="en-US" b="1"/>
          </a:p>
        </p:txBody>
      </p:sp>
      <p:sp>
        <p:nvSpPr>
          <p:cNvPr id="25605" name="Text Box 9"/>
          <p:cNvSpPr txBox="1">
            <a:spLocks noChangeArrowheads="1"/>
          </p:cNvSpPr>
          <p:nvPr/>
        </p:nvSpPr>
        <p:spPr bwMode="auto">
          <a:xfrm>
            <a:off x="2484438" y="4221163"/>
            <a:ext cx="1008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/>
              <a:t>Járás</a:t>
            </a:r>
            <a:endParaRPr lang="en-US" b="1"/>
          </a:p>
        </p:txBody>
      </p:sp>
      <p:sp>
        <p:nvSpPr>
          <p:cNvPr id="25606" name="Text Box 10"/>
          <p:cNvSpPr txBox="1">
            <a:spLocks noChangeArrowheads="1"/>
          </p:cNvSpPr>
          <p:nvPr/>
        </p:nvSpPr>
        <p:spPr bwMode="auto">
          <a:xfrm>
            <a:off x="3779838" y="4221163"/>
            <a:ext cx="1512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/>
              <a:t>Lassú futás</a:t>
            </a:r>
            <a:endParaRPr lang="en-US" b="1"/>
          </a:p>
        </p:txBody>
      </p:sp>
      <p:sp>
        <p:nvSpPr>
          <p:cNvPr id="25607" name="Text Box 11"/>
          <p:cNvSpPr txBox="1">
            <a:spLocks noChangeArrowheads="1"/>
          </p:cNvSpPr>
          <p:nvPr/>
        </p:nvSpPr>
        <p:spPr bwMode="auto">
          <a:xfrm>
            <a:off x="5291138" y="4221163"/>
            <a:ext cx="1512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/>
              <a:t> Vágtafutás</a:t>
            </a:r>
            <a:endParaRPr lang="en-US" b="1"/>
          </a:p>
        </p:txBody>
      </p:sp>
      <p:sp>
        <p:nvSpPr>
          <p:cNvPr id="25608" name="Line 12"/>
          <p:cNvSpPr>
            <a:spLocks noChangeShapeType="1"/>
          </p:cNvSpPr>
          <p:nvPr/>
        </p:nvSpPr>
        <p:spPr bwMode="auto">
          <a:xfrm>
            <a:off x="1835150" y="2565400"/>
            <a:ext cx="0" cy="23764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609" name="Line 13"/>
          <p:cNvSpPr>
            <a:spLocks noChangeShapeType="1"/>
          </p:cNvSpPr>
          <p:nvPr/>
        </p:nvSpPr>
        <p:spPr bwMode="auto">
          <a:xfrm>
            <a:off x="3563938" y="2565400"/>
            <a:ext cx="0" cy="23764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610" name="Line 14"/>
          <p:cNvSpPr>
            <a:spLocks noChangeShapeType="1"/>
          </p:cNvSpPr>
          <p:nvPr/>
        </p:nvSpPr>
        <p:spPr bwMode="auto">
          <a:xfrm>
            <a:off x="5364163" y="2565400"/>
            <a:ext cx="0" cy="23764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611" name="Text Box 15"/>
          <p:cNvSpPr txBox="1">
            <a:spLocks noChangeArrowheads="1"/>
          </p:cNvSpPr>
          <p:nvPr/>
        </p:nvSpPr>
        <p:spPr bwMode="auto">
          <a:xfrm>
            <a:off x="179388" y="2060575"/>
            <a:ext cx="1439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b="1"/>
              <a:t>Sebesség (m/s)</a:t>
            </a:r>
            <a:endParaRPr lang="en-US" b="1"/>
          </a:p>
        </p:txBody>
      </p:sp>
      <p:sp>
        <p:nvSpPr>
          <p:cNvPr id="25612" name="Text Box 16"/>
          <p:cNvSpPr txBox="1">
            <a:spLocks noChangeArrowheads="1"/>
          </p:cNvSpPr>
          <p:nvPr/>
        </p:nvSpPr>
        <p:spPr bwMode="auto">
          <a:xfrm>
            <a:off x="1692275" y="2205038"/>
            <a:ext cx="35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/>
              <a:t>0</a:t>
            </a:r>
            <a:endParaRPr lang="en-US" b="1"/>
          </a:p>
        </p:txBody>
      </p:sp>
      <p:sp>
        <p:nvSpPr>
          <p:cNvPr id="25613" name="Text Box 17"/>
          <p:cNvSpPr txBox="1">
            <a:spLocks noChangeArrowheads="1"/>
          </p:cNvSpPr>
          <p:nvPr/>
        </p:nvSpPr>
        <p:spPr bwMode="auto">
          <a:xfrm>
            <a:off x="3276600" y="2205038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/>
              <a:t>3,0</a:t>
            </a:r>
            <a:endParaRPr lang="en-US" b="1"/>
          </a:p>
        </p:txBody>
      </p:sp>
      <p:sp>
        <p:nvSpPr>
          <p:cNvPr id="25614" name="Text Box 18"/>
          <p:cNvSpPr txBox="1">
            <a:spLocks noChangeArrowheads="1"/>
          </p:cNvSpPr>
          <p:nvPr/>
        </p:nvSpPr>
        <p:spPr bwMode="auto">
          <a:xfrm>
            <a:off x="5106988" y="2205038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/>
              <a:t>8,0</a:t>
            </a:r>
            <a:endParaRPr lang="en-US" b="1"/>
          </a:p>
        </p:txBody>
      </p:sp>
      <p:sp>
        <p:nvSpPr>
          <p:cNvPr id="25615" name="Text Box 19"/>
          <p:cNvSpPr txBox="1">
            <a:spLocks noChangeArrowheads="1"/>
          </p:cNvSpPr>
          <p:nvPr/>
        </p:nvSpPr>
        <p:spPr bwMode="auto">
          <a:xfrm>
            <a:off x="6877050" y="2205038"/>
            <a:ext cx="187166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b="1"/>
              <a:t>Maximális pillanatnyi sebesség</a:t>
            </a:r>
            <a:endParaRPr lang="en-US" b="1"/>
          </a:p>
        </p:txBody>
      </p:sp>
      <p:sp>
        <p:nvSpPr>
          <p:cNvPr id="25616" name="Text Box 20"/>
          <p:cNvSpPr txBox="1">
            <a:spLocks noChangeArrowheads="1"/>
          </p:cNvSpPr>
          <p:nvPr/>
        </p:nvSpPr>
        <p:spPr bwMode="auto">
          <a:xfrm>
            <a:off x="7380288" y="3422650"/>
            <a:ext cx="936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/>
              <a:t>12,5</a:t>
            </a:r>
            <a:endParaRPr lang="en-US" b="1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609600" y="188640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A </a:t>
            </a:r>
            <a:r>
              <a:rPr lang="hu-HU" dirty="0"/>
              <a:t>helyváltoztató mozgás fajtái és viszonyuk a haladási </a:t>
            </a:r>
            <a:r>
              <a:rPr lang="hu-HU" dirty="0" smtClean="0"/>
              <a:t>sebességhez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99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7714"/>
            <a:ext cx="4267200" cy="4114800"/>
          </a:xfrm>
        </p:spPr>
        <p:txBody>
          <a:bodyPr/>
          <a:lstStyle/>
          <a:p>
            <a:r>
              <a:rPr lang="hu-HU" dirty="0" smtClean="0"/>
              <a:t>Frontális elmozdulás:</a:t>
            </a:r>
          </a:p>
          <a:p>
            <a:pPr lvl="1"/>
            <a:r>
              <a:rPr lang="hu-HU" dirty="0" smtClean="0"/>
              <a:t>8-as alakú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Összes elmozdulás</a:t>
            </a:r>
            <a:r>
              <a:rPr lang="en-US" dirty="0" smtClean="0"/>
              <a:t>:</a:t>
            </a:r>
          </a:p>
          <a:p>
            <a:pPr lvl="1"/>
            <a:r>
              <a:rPr lang="hu-HU" dirty="0" smtClean="0"/>
              <a:t>A függőleges és vízszintes elmozdulások összegzése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70</a:t>
            </a:fld>
            <a:endParaRPr lang="en-US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29200" y="2057400"/>
            <a:ext cx="4114800" cy="3621088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7" name="Group 6"/>
          <p:cNvGrpSpPr/>
          <p:nvPr/>
        </p:nvGrpSpPr>
        <p:grpSpPr>
          <a:xfrm>
            <a:off x="5181600" y="1874520"/>
            <a:ext cx="3886200" cy="4345306"/>
            <a:chOff x="4728972" y="2057400"/>
            <a:chExt cx="3653028" cy="3621088"/>
          </a:xfrm>
        </p:grpSpPr>
        <p:pic>
          <p:nvPicPr>
            <p:cNvPr id="8" name="Picture 5"/>
            <p:cNvPicPr>
              <a:picLocks noGrp="1" noChangeAspect="1" noChangeArrowheads="1"/>
            </p:cNvPicPr>
            <p:nvPr>
              <p:ph type="clipArt" sz="half" idx="4294967295"/>
            </p:nvPr>
          </p:nvPicPr>
          <p:blipFill>
            <a:blip r:embed="rId2"/>
            <a:srcRect r="12963"/>
            <a:stretch>
              <a:fillRect/>
            </a:stretch>
          </p:blipFill>
          <p:spPr>
            <a:xfrm>
              <a:off x="4800600" y="2057400"/>
              <a:ext cx="3581400" cy="3621088"/>
            </a:xfrm>
            <a:solidFill>
              <a:srgbClr val="FFFFFF"/>
            </a:solidFill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6638755" y="2362200"/>
              <a:ext cx="1133644" cy="4873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600" b="1" dirty="0">
                  <a:solidFill>
                    <a:srgbClr val="FF0000"/>
                  </a:solidFill>
                  <a:latin typeface="Times New Roman" pitchFamily="18" charset="0"/>
                </a:rPr>
                <a:t>Horizontal</a:t>
              </a:r>
            </a:p>
            <a:p>
              <a:pPr algn="ctr" eaLnBrk="1" hangingPunct="1"/>
              <a:r>
                <a:rPr lang="en-US" sz="1600" b="1" dirty="0">
                  <a:solidFill>
                    <a:srgbClr val="FF0000"/>
                  </a:solidFill>
                  <a:latin typeface="Times New Roman" pitchFamily="18" charset="0"/>
                </a:rPr>
                <a:t>plane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4728972" y="3948113"/>
              <a:ext cx="874342" cy="4873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600" b="1" dirty="0">
                  <a:solidFill>
                    <a:srgbClr val="FF0000"/>
                  </a:solidFill>
                  <a:latin typeface="Times New Roman" pitchFamily="18" charset="0"/>
                </a:rPr>
                <a:t>Vertical</a:t>
              </a:r>
            </a:p>
            <a:p>
              <a:pPr algn="ctr" eaLnBrk="1" hangingPunct="1"/>
              <a:r>
                <a:rPr lang="en-US" sz="1600" b="1" dirty="0">
                  <a:solidFill>
                    <a:srgbClr val="FF0000"/>
                  </a:solidFill>
                  <a:latin typeface="Times New Roman" pitchFamily="18" charset="0"/>
                </a:rPr>
                <a:t>plane</a:t>
              </a:r>
            </a:p>
          </p:txBody>
        </p:sp>
      </p:grpSp>
      <p:pic>
        <p:nvPicPr>
          <p:cNvPr id="12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4"/>
          <p:cNvSpPr txBox="1">
            <a:spLocks/>
          </p:cNvSpPr>
          <p:nvPr/>
        </p:nvSpPr>
        <p:spPr>
          <a:xfrm>
            <a:off x="811411" y="404664"/>
            <a:ext cx="7793037" cy="114300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A tömegközéppont útja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2069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71</a:t>
            </a:fld>
            <a:endParaRPr lang="en-US" dirty="0"/>
          </a:p>
        </p:txBody>
      </p:sp>
      <p:pic>
        <p:nvPicPr>
          <p:cNvPr id="12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4"/>
          <p:cNvSpPr txBox="1">
            <a:spLocks/>
          </p:cNvSpPr>
          <p:nvPr/>
        </p:nvSpPr>
        <p:spPr>
          <a:xfrm>
            <a:off x="811411" y="404664"/>
            <a:ext cx="7793037" cy="114300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A tömegközéppont útja</a:t>
            </a:r>
            <a:endParaRPr lang="en-IN" dirty="0"/>
          </a:p>
        </p:txBody>
      </p:sp>
      <p:sp>
        <p:nvSpPr>
          <p:cNvPr id="14" name="object 22"/>
          <p:cNvSpPr/>
          <p:nvPr/>
        </p:nvSpPr>
        <p:spPr>
          <a:xfrm>
            <a:off x="2591780" y="1547663"/>
            <a:ext cx="3960440" cy="52364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046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71600" y="331589"/>
            <a:ext cx="7953377" cy="1143000"/>
          </a:xfrm>
          <a:noFill/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hu-HU" sz="3600" dirty="0" smtClean="0"/>
              <a:t>A tömegközéppont elmozdulását optimalizáló mechanizmusok</a:t>
            </a:r>
            <a:endParaRPr lang="en-IN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2017714"/>
            <a:ext cx="7772400" cy="4114800"/>
          </a:xfrm>
        </p:spPr>
        <p:txBody>
          <a:bodyPr>
            <a:normAutofit fontScale="92500" lnSpcReduction="10000"/>
          </a:bodyPr>
          <a:lstStyle/>
          <a:p>
            <a:pPr marL="355600" marR="610235">
              <a:buClr>
                <a:srgbClr val="FFFF00"/>
              </a:buClr>
              <a:buSzPct val="75000"/>
              <a:buFont typeface="Wingdings"/>
              <a:buChar char=""/>
              <a:tabLst>
                <a:tab pos="356235" algn="l"/>
              </a:tabLst>
            </a:pPr>
            <a:r>
              <a:rPr lang="hu-HU" dirty="0">
                <a:latin typeface="Times New Roman"/>
                <a:cs typeface="Times New Roman"/>
              </a:rPr>
              <a:t>6 </a:t>
            </a:r>
            <a:r>
              <a:rPr lang="hu-HU" dirty="0" err="1">
                <a:latin typeface="Times New Roman"/>
                <a:cs typeface="Times New Roman"/>
              </a:rPr>
              <a:t>optimalizációs</a:t>
            </a:r>
            <a:r>
              <a:rPr lang="hu-HU" dirty="0">
                <a:latin typeface="Times New Roman"/>
                <a:cs typeface="Times New Roman"/>
              </a:rPr>
              <a:t> stratégia a </a:t>
            </a:r>
            <a:r>
              <a:rPr lang="hu-HU" dirty="0" err="1">
                <a:latin typeface="Times New Roman"/>
                <a:cs typeface="Times New Roman"/>
              </a:rPr>
              <a:t>CoM</a:t>
            </a:r>
            <a:r>
              <a:rPr lang="hu-HU" dirty="0">
                <a:latin typeface="Times New Roman"/>
                <a:cs typeface="Times New Roman"/>
              </a:rPr>
              <a:t> vertikális és horizontális kitérésének </a:t>
            </a:r>
            <a:r>
              <a:rPr lang="hu-HU" dirty="0" smtClean="0">
                <a:latin typeface="Times New Roman"/>
                <a:cs typeface="Times New Roman"/>
              </a:rPr>
              <a:t>minimalizálására</a:t>
            </a:r>
          </a:p>
          <a:p>
            <a:pPr marL="355600" marR="610235">
              <a:buClr>
                <a:srgbClr val="FFFF00"/>
              </a:buClr>
              <a:buSzPct val="75000"/>
              <a:buFont typeface="Wingdings"/>
              <a:buChar char=""/>
              <a:tabLst>
                <a:tab pos="356235" algn="l"/>
              </a:tabLst>
            </a:pPr>
            <a:r>
              <a:rPr lang="hu-HU" dirty="0" smtClean="0">
                <a:latin typeface="Times New Roman"/>
                <a:cs typeface="Times New Roman"/>
              </a:rPr>
              <a:t>Résztvevői</a:t>
            </a:r>
            <a:r>
              <a:rPr lang="hu-HU" dirty="0">
                <a:latin typeface="Times New Roman"/>
                <a:cs typeface="Times New Roman"/>
              </a:rPr>
              <a:t>: medence, csípő, térd és boka</a:t>
            </a:r>
          </a:p>
          <a:p>
            <a:pPr marL="355600" marR="610235">
              <a:buClr>
                <a:srgbClr val="FFFF00"/>
              </a:buClr>
              <a:buSzPct val="75000"/>
              <a:buFont typeface="Wingdings"/>
              <a:buChar char=""/>
              <a:tabLst>
                <a:tab pos="356235" algn="l"/>
              </a:tabLst>
            </a:pPr>
            <a:r>
              <a:rPr lang="hu-HU" dirty="0">
                <a:latin typeface="Times New Roman"/>
                <a:cs typeface="Times New Roman"/>
              </a:rPr>
              <a:t>Az energiafelhasználás jelentős csökkentése érdekében</a:t>
            </a:r>
          </a:p>
          <a:p>
            <a:pPr marL="12700" marR="610235">
              <a:lnSpc>
                <a:spcPct val="100000"/>
              </a:lnSpc>
              <a:buClr>
                <a:srgbClr val="FFFF00"/>
              </a:buClr>
              <a:buSzPct val="75000"/>
              <a:tabLst>
                <a:tab pos="356235" algn="l"/>
              </a:tabLst>
            </a:pPr>
            <a:endParaRPr lang="hu-HU" dirty="0">
              <a:latin typeface="Times New Roman"/>
              <a:cs typeface="Times New Roman"/>
            </a:endParaRPr>
          </a:p>
          <a:p>
            <a:pPr marL="355600">
              <a:spcBef>
                <a:spcPts val="765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6235" algn="l"/>
              </a:tabLst>
            </a:pPr>
            <a:r>
              <a:rPr lang="hu-HU" dirty="0">
                <a:latin typeface="Times New Roman"/>
                <a:cs typeface="Times New Roman"/>
              </a:rPr>
              <a:t>Forrás: </a:t>
            </a:r>
            <a:r>
              <a:rPr lang="hu-HU" dirty="0" err="1">
                <a:latin typeface="Times New Roman"/>
                <a:cs typeface="Times New Roman"/>
              </a:rPr>
              <a:t>Sanders</a:t>
            </a:r>
            <a:r>
              <a:rPr lang="hu-HU" dirty="0">
                <a:latin typeface="Times New Roman"/>
                <a:cs typeface="Times New Roman"/>
              </a:rPr>
              <a:t>, </a:t>
            </a:r>
            <a:r>
              <a:rPr lang="hu-HU" dirty="0" err="1">
                <a:latin typeface="Times New Roman"/>
                <a:cs typeface="Times New Roman"/>
              </a:rPr>
              <a:t>Inman</a:t>
            </a:r>
            <a:r>
              <a:rPr lang="hu-HU" spc="-80" dirty="0">
                <a:latin typeface="Times New Roman"/>
                <a:cs typeface="Times New Roman"/>
              </a:rPr>
              <a:t> </a:t>
            </a:r>
            <a:r>
              <a:rPr lang="hu-HU" dirty="0">
                <a:latin typeface="Times New Roman"/>
                <a:cs typeface="Times New Roman"/>
              </a:rPr>
              <a:t>(1953</a:t>
            </a:r>
            <a:r>
              <a:rPr lang="hu-HU" dirty="0" smtClean="0">
                <a:latin typeface="Times New Roman"/>
                <a:cs typeface="Times New Roman"/>
              </a:rPr>
              <a:t>)</a:t>
            </a:r>
            <a:endParaRPr lang="hu-HU" dirty="0">
              <a:latin typeface="Times New Roman"/>
              <a:cs typeface="Times New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A307-3FA1-493E-8E30-DB0D7E020B46}" type="datetime5">
              <a:rPr lang="en-US" smtClean="0"/>
              <a:pPr/>
              <a:t>21-Sep-17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P.R.Khuman(MPT,Ortho &amp; Sports)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70E4F-83E6-42CE-A7B4-A4C6A54EC46C}" type="slidenum">
              <a:rPr lang="en-US" smtClean="0"/>
              <a:pPr/>
              <a:t>72</a:t>
            </a:fld>
            <a:endParaRPr lang="en-US"/>
          </a:p>
        </p:txBody>
      </p:sp>
      <p:pic>
        <p:nvPicPr>
          <p:cNvPr id="8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2017714"/>
            <a:ext cx="7772400" cy="4114800"/>
          </a:xfrm>
        </p:spPr>
        <p:txBody>
          <a:bodyPr>
            <a:normAutofit/>
          </a:bodyPr>
          <a:lstStyle/>
          <a:p>
            <a:pPr marL="527050" marR="610235" indent="-514350">
              <a:buSzPct val="75000"/>
              <a:buFont typeface="+mj-lt"/>
              <a:buAutoNum type="arabicPeriod"/>
              <a:tabLst>
                <a:tab pos="356235" algn="l"/>
              </a:tabLst>
            </a:pPr>
            <a:r>
              <a:rPr lang="hu-HU" dirty="0" smtClean="0">
                <a:latin typeface="Times New Roman"/>
                <a:cs typeface="Times New Roman"/>
              </a:rPr>
              <a:t>Medence billenés</a:t>
            </a:r>
          </a:p>
          <a:p>
            <a:pPr marL="527050" marR="610235" indent="-514350">
              <a:buSzPct val="75000"/>
              <a:buFont typeface="+mj-lt"/>
              <a:buAutoNum type="arabicPeriod"/>
              <a:tabLst>
                <a:tab pos="356235" algn="l"/>
              </a:tabLst>
            </a:pPr>
            <a:r>
              <a:rPr lang="hu-HU" dirty="0" smtClean="0">
                <a:latin typeface="Times New Roman"/>
                <a:cs typeface="Times New Roman"/>
              </a:rPr>
              <a:t>Medence rotáció</a:t>
            </a:r>
          </a:p>
          <a:p>
            <a:pPr marL="527050" marR="610235" indent="-514350">
              <a:buSzPct val="75000"/>
              <a:buFont typeface="+mj-lt"/>
              <a:buAutoNum type="arabicPeriod"/>
              <a:tabLst>
                <a:tab pos="356235" algn="l"/>
              </a:tabLst>
            </a:pPr>
            <a:r>
              <a:rPr lang="hu-HU" dirty="0" smtClean="0">
                <a:latin typeface="Times New Roman"/>
                <a:cs typeface="Times New Roman"/>
              </a:rPr>
              <a:t>Térdhajlítás támaszfázisban</a:t>
            </a:r>
          </a:p>
          <a:p>
            <a:pPr marL="527050" marR="610235" indent="-514350">
              <a:buSzPct val="75000"/>
              <a:buFont typeface="+mj-lt"/>
              <a:buAutoNum type="arabicPeriod"/>
              <a:tabLst>
                <a:tab pos="356235" algn="l"/>
              </a:tabLst>
            </a:pPr>
            <a:r>
              <a:rPr lang="hu-HU" dirty="0" smtClean="0">
                <a:latin typeface="Times New Roman"/>
                <a:cs typeface="Times New Roman"/>
              </a:rPr>
              <a:t>Boka mechanizmus</a:t>
            </a:r>
          </a:p>
          <a:p>
            <a:pPr marL="527050" marR="610235" indent="-514350">
              <a:buSzPct val="75000"/>
              <a:buFont typeface="+mj-lt"/>
              <a:buAutoNum type="arabicPeriod"/>
              <a:tabLst>
                <a:tab pos="356235" algn="l"/>
              </a:tabLst>
            </a:pPr>
            <a:r>
              <a:rPr lang="hu-HU" dirty="0" smtClean="0">
                <a:latin typeface="Times New Roman"/>
                <a:cs typeface="Times New Roman"/>
              </a:rPr>
              <a:t>Láb mechanizmus</a:t>
            </a:r>
          </a:p>
          <a:p>
            <a:pPr marL="527050" marR="610235" indent="-514350">
              <a:buSzPct val="75000"/>
              <a:buFont typeface="+mj-lt"/>
              <a:buAutoNum type="arabicPeriod"/>
              <a:tabLst>
                <a:tab pos="356235" algn="l"/>
              </a:tabLst>
            </a:pPr>
            <a:r>
              <a:rPr lang="hu-HU" dirty="0" smtClean="0">
                <a:latin typeface="Times New Roman"/>
                <a:cs typeface="Times New Roman"/>
              </a:rPr>
              <a:t>A test </a:t>
            </a:r>
            <a:r>
              <a:rPr lang="hu-HU" dirty="0" err="1" smtClean="0">
                <a:latin typeface="Times New Roman"/>
                <a:cs typeface="Times New Roman"/>
              </a:rPr>
              <a:t>lateralis</a:t>
            </a:r>
            <a:r>
              <a:rPr lang="hu-HU" dirty="0" smtClean="0">
                <a:latin typeface="Times New Roman"/>
                <a:cs typeface="Times New Roman"/>
              </a:rPr>
              <a:t> mozgása</a:t>
            </a:r>
          </a:p>
          <a:p>
            <a:pPr marL="355600" marR="610235">
              <a:buClr>
                <a:srgbClr val="FFFF00"/>
              </a:buClr>
              <a:buSzPct val="75000"/>
              <a:buFont typeface="Wingdings"/>
              <a:buChar char=""/>
              <a:tabLst>
                <a:tab pos="356235" algn="l"/>
              </a:tabLst>
            </a:pPr>
            <a:endParaRPr lang="hu-HU" dirty="0" smtClean="0">
              <a:latin typeface="Times New Roman"/>
              <a:cs typeface="Times New Roman"/>
            </a:endParaRPr>
          </a:p>
          <a:p>
            <a:pPr marL="355600" marR="610235">
              <a:buClr>
                <a:srgbClr val="FFFF00"/>
              </a:buClr>
              <a:buSzPct val="75000"/>
              <a:buFont typeface="Wingdings"/>
              <a:buChar char=""/>
              <a:tabLst>
                <a:tab pos="356235" algn="l"/>
              </a:tabLst>
            </a:pPr>
            <a:endParaRPr lang="hu-HU" dirty="0" smtClean="0">
              <a:latin typeface="Times New Roman"/>
              <a:cs typeface="Times New Roman"/>
            </a:endParaRPr>
          </a:p>
          <a:p>
            <a:pPr marL="355600" marR="610235">
              <a:buClr>
                <a:srgbClr val="FFFF00"/>
              </a:buClr>
              <a:buSzPct val="75000"/>
              <a:buFont typeface="Wingdings"/>
              <a:buChar char=""/>
              <a:tabLst>
                <a:tab pos="356235" algn="l"/>
              </a:tabLst>
            </a:pPr>
            <a:endParaRPr lang="hu-HU" dirty="0">
              <a:latin typeface="Times New Roman"/>
              <a:cs typeface="Times New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A307-3FA1-493E-8E30-DB0D7E020B46}" type="datetime5">
              <a:rPr lang="en-US" smtClean="0"/>
              <a:pPr/>
              <a:t>21-Sep-17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P.R.Khuman(MPT,Ortho &amp; Sports)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70E4F-83E6-42CE-A7B4-A4C6A54EC46C}" type="slidenum">
              <a:rPr lang="en-US" smtClean="0"/>
              <a:pPr/>
              <a:t>73</a:t>
            </a:fld>
            <a:endParaRPr lang="en-US"/>
          </a:p>
        </p:txBody>
      </p:sp>
      <p:pic>
        <p:nvPicPr>
          <p:cNvPr id="8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971600" y="331589"/>
            <a:ext cx="7953377" cy="1143000"/>
          </a:xfrm>
          <a:noFill/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hu-HU" sz="3600" dirty="0" smtClean="0"/>
              <a:t>A tömegközéppont elmozdulását optimalizáló mechanizmusok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163667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hu-HU" dirty="0" smtClean="0"/>
              <a:t>1. Medence billenés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980" y="1348740"/>
            <a:ext cx="5943600" cy="4160520"/>
          </a:xfrm>
        </p:spPr>
        <p:txBody>
          <a:bodyPr/>
          <a:lstStyle/>
          <a:p>
            <a:pPr marL="514350" indent="-457200"/>
            <a:r>
              <a:rPr lang="en-US" sz="2800" dirty="0" smtClean="0"/>
              <a:t>5</a:t>
            </a:r>
            <a:r>
              <a:rPr lang="en-US" sz="2800" baseline="30000" dirty="0" smtClean="0"/>
              <a:t>o</a:t>
            </a:r>
            <a:r>
              <a:rPr lang="hu-HU" sz="2800" dirty="0" err="1" smtClean="0"/>
              <a:t>-os</a:t>
            </a:r>
            <a:r>
              <a:rPr lang="hu-HU" sz="2800" dirty="0" smtClean="0"/>
              <a:t> lefelé billenés a lendítő oldalon (csípő </a:t>
            </a:r>
            <a:r>
              <a:rPr lang="hu-HU" sz="2800" dirty="0" err="1" smtClean="0"/>
              <a:t>abdukció</a:t>
            </a:r>
            <a:r>
              <a:rPr lang="hu-HU" sz="2800" dirty="0" smtClean="0"/>
              <a:t>)</a:t>
            </a:r>
            <a:endParaRPr lang="en-US" sz="2800" dirty="0" smtClean="0"/>
          </a:p>
          <a:p>
            <a:pPr marL="514350" indent="-457200"/>
            <a:r>
              <a:rPr lang="hu-HU" sz="2800" dirty="0" smtClean="0"/>
              <a:t>Állás közben: pozitív </a:t>
            </a:r>
            <a:r>
              <a:rPr lang="hu-HU" sz="2800" dirty="0" err="1" smtClean="0"/>
              <a:t>Trendelenburg</a:t>
            </a:r>
            <a:r>
              <a:rPr lang="hu-HU" sz="2800" dirty="0" smtClean="0"/>
              <a:t> tünet – m. </a:t>
            </a:r>
            <a:r>
              <a:rPr lang="hu-HU" sz="2800" dirty="0" err="1" smtClean="0"/>
              <a:t>gluteus</a:t>
            </a:r>
            <a:r>
              <a:rPr lang="hu-HU" sz="2800" dirty="0" smtClean="0"/>
              <a:t> </a:t>
            </a:r>
            <a:r>
              <a:rPr lang="hu-HU" sz="2800" dirty="0" err="1" smtClean="0"/>
              <a:t>medius</a:t>
            </a:r>
            <a:r>
              <a:rPr lang="hu-HU" sz="2800" dirty="0" smtClean="0"/>
              <a:t> diszfunkció</a:t>
            </a:r>
          </a:p>
          <a:p>
            <a:pPr marL="514350" indent="-457200"/>
            <a:r>
              <a:rPr lang="hu-HU" sz="2800" dirty="0" smtClean="0"/>
              <a:t>A </a:t>
            </a:r>
            <a:r>
              <a:rPr lang="hu-HU" sz="2800" dirty="0" err="1" smtClean="0"/>
              <a:t>CoM</a:t>
            </a:r>
            <a:r>
              <a:rPr lang="hu-HU" sz="2800" dirty="0" smtClean="0"/>
              <a:t> görbéjének csúcsát csökkenti</a:t>
            </a: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74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/>
          <a:srcRect l="21262" r="14952" b="5261"/>
          <a:stretch/>
        </p:blipFill>
        <p:spPr bwMode="auto">
          <a:xfrm>
            <a:off x="7230657" y="1916832"/>
            <a:ext cx="1913343" cy="4187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4"/>
          <p:cNvSpPr/>
          <p:nvPr/>
        </p:nvSpPr>
        <p:spPr>
          <a:xfrm>
            <a:off x="423271" y="4336473"/>
            <a:ext cx="7315200" cy="2514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015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28800"/>
            <a:ext cx="7772400" cy="2316480"/>
          </a:xfrm>
        </p:spPr>
        <p:txBody>
          <a:bodyPr>
            <a:normAutofit/>
          </a:bodyPr>
          <a:lstStyle/>
          <a:p>
            <a:pPr marL="514350" indent="-457200"/>
            <a:r>
              <a:rPr lang="hu-HU" sz="2600" dirty="0" smtClean="0"/>
              <a:t>Medence előreforgása a vízszintes síkban </a:t>
            </a:r>
            <a:r>
              <a:rPr lang="hu-HU" sz="2600" dirty="0" err="1" smtClean="0"/>
              <a:t>kb</a:t>
            </a:r>
            <a:r>
              <a:rPr lang="hu-HU" sz="2600" dirty="0" smtClean="0"/>
              <a:t> 8°-os a lendítő oldalon</a:t>
            </a:r>
            <a:endParaRPr lang="en-US" sz="2600" dirty="0" smtClean="0"/>
          </a:p>
          <a:p>
            <a:pPr marL="514350" indent="-457200"/>
            <a:r>
              <a:rPr lang="hu-HU" sz="2600" dirty="0" smtClean="0"/>
              <a:t>Csökkenti a csípő hajlítás és feszítés szögét</a:t>
            </a:r>
          </a:p>
          <a:p>
            <a:pPr marL="514350" indent="-457200"/>
            <a:r>
              <a:rPr lang="hu-HU" sz="2600" dirty="0" smtClean="0"/>
              <a:t>Nagyobb lépéshosszt tesz lehetővé a </a:t>
            </a:r>
            <a:r>
              <a:rPr lang="hu-HU" sz="2600" dirty="0" err="1" smtClean="0"/>
              <a:t>CoM</a:t>
            </a:r>
            <a:r>
              <a:rPr lang="hu-HU" sz="2600" dirty="0" smtClean="0"/>
              <a:t> süllyesztése nélkül</a:t>
            </a:r>
            <a:endParaRPr lang="en-US" sz="2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hu-HU" dirty="0"/>
              <a:t>2</a:t>
            </a:r>
            <a:r>
              <a:rPr lang="hu-HU" dirty="0" smtClean="0"/>
              <a:t>. Medence rotáció</a:t>
            </a:r>
            <a:endParaRPr lang="en-IN" dirty="0"/>
          </a:p>
        </p:txBody>
      </p:sp>
      <p:pic>
        <p:nvPicPr>
          <p:cNvPr id="8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ject 4"/>
          <p:cNvSpPr/>
          <p:nvPr/>
        </p:nvSpPr>
        <p:spPr>
          <a:xfrm>
            <a:off x="638459" y="4005064"/>
            <a:ext cx="7772400" cy="220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879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636714"/>
            <a:ext cx="7772400" cy="1792286"/>
          </a:xfrm>
        </p:spPr>
        <p:txBody>
          <a:bodyPr>
            <a:normAutofit/>
          </a:bodyPr>
          <a:lstStyle/>
          <a:p>
            <a:pPr marL="514350" indent="-457200"/>
            <a:r>
              <a:rPr lang="hu-HU" sz="2800" dirty="0" smtClean="0"/>
              <a:t>Kb. 20%-os flexió</a:t>
            </a:r>
            <a:endParaRPr lang="en-US" sz="2800" dirty="0" smtClean="0"/>
          </a:p>
          <a:p>
            <a:pPr marL="514350" indent="-457200"/>
            <a:r>
              <a:rPr lang="hu-HU" sz="2800" dirty="0" smtClean="0"/>
              <a:t>Megrövidíti a lábat a támaszfázis közepén</a:t>
            </a:r>
            <a:endParaRPr lang="en-US" sz="2800" dirty="0" smtClean="0"/>
          </a:p>
          <a:p>
            <a:pPr marL="514350" indent="-457200"/>
            <a:r>
              <a:rPr lang="hu-HU" sz="2800" dirty="0" smtClean="0"/>
              <a:t>Csökkenti a </a:t>
            </a:r>
            <a:r>
              <a:rPr lang="hu-HU" sz="2800" dirty="0" err="1" smtClean="0"/>
              <a:t>CoM</a:t>
            </a:r>
            <a:r>
              <a:rPr lang="hu-HU" sz="2800" dirty="0" smtClean="0"/>
              <a:t> görbe csúcsát</a:t>
            </a: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hu-HU" dirty="0"/>
              <a:t>3</a:t>
            </a:r>
            <a:r>
              <a:rPr lang="hu-HU" dirty="0" smtClean="0"/>
              <a:t>. Térdhajlítás támaszfázisban</a:t>
            </a:r>
            <a:endParaRPr lang="en-IN" dirty="0"/>
          </a:p>
        </p:txBody>
      </p:sp>
      <p:pic>
        <p:nvPicPr>
          <p:cNvPr id="9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ject 4"/>
          <p:cNvSpPr/>
          <p:nvPr/>
        </p:nvSpPr>
        <p:spPr>
          <a:xfrm>
            <a:off x="1143000" y="3429000"/>
            <a:ext cx="6858000" cy="289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6"/>
          <p:cNvSpPr/>
          <p:nvPr/>
        </p:nvSpPr>
        <p:spPr>
          <a:xfrm>
            <a:off x="3429000" y="3429000"/>
            <a:ext cx="1143000" cy="3124200"/>
          </a:xfrm>
          <a:custGeom>
            <a:avLst/>
            <a:gdLst/>
            <a:ahLst/>
            <a:cxnLst/>
            <a:rect l="l" t="t" r="r" b="b"/>
            <a:pathLst>
              <a:path w="1143000" h="3124200">
                <a:moveTo>
                  <a:pt x="0" y="1562100"/>
                </a:moveTo>
                <a:lnTo>
                  <a:pt x="528" y="1494340"/>
                </a:lnTo>
                <a:lnTo>
                  <a:pt x="2098" y="1427317"/>
                </a:lnTo>
                <a:lnTo>
                  <a:pt x="4688" y="1361091"/>
                </a:lnTo>
                <a:lnTo>
                  <a:pt x="8277" y="1295719"/>
                </a:lnTo>
                <a:lnTo>
                  <a:pt x="12844" y="1231260"/>
                </a:lnTo>
                <a:lnTo>
                  <a:pt x="18367" y="1167772"/>
                </a:lnTo>
                <a:lnTo>
                  <a:pt x="24824" y="1105315"/>
                </a:lnTo>
                <a:lnTo>
                  <a:pt x="32195" y="1043947"/>
                </a:lnTo>
                <a:lnTo>
                  <a:pt x="40457" y="983727"/>
                </a:lnTo>
                <a:lnTo>
                  <a:pt x="49589" y="924712"/>
                </a:lnTo>
                <a:lnTo>
                  <a:pt x="59571" y="866963"/>
                </a:lnTo>
                <a:lnTo>
                  <a:pt x="70379" y="810537"/>
                </a:lnTo>
                <a:lnTo>
                  <a:pt x="81994" y="755493"/>
                </a:lnTo>
                <a:lnTo>
                  <a:pt x="94392" y="701889"/>
                </a:lnTo>
                <a:lnTo>
                  <a:pt x="107554" y="649785"/>
                </a:lnTo>
                <a:lnTo>
                  <a:pt x="121457" y="599239"/>
                </a:lnTo>
                <a:lnTo>
                  <a:pt x="136081" y="550309"/>
                </a:lnTo>
                <a:lnTo>
                  <a:pt x="151402" y="503054"/>
                </a:lnTo>
                <a:lnTo>
                  <a:pt x="167401" y="457533"/>
                </a:lnTo>
                <a:lnTo>
                  <a:pt x="184056" y="413804"/>
                </a:lnTo>
                <a:lnTo>
                  <a:pt x="201345" y="371926"/>
                </a:lnTo>
                <a:lnTo>
                  <a:pt x="219246" y="331958"/>
                </a:lnTo>
                <a:lnTo>
                  <a:pt x="237739" y="293958"/>
                </a:lnTo>
                <a:lnTo>
                  <a:pt x="256802" y="257985"/>
                </a:lnTo>
                <a:lnTo>
                  <a:pt x="276413" y="224097"/>
                </a:lnTo>
                <a:lnTo>
                  <a:pt x="317195" y="162812"/>
                </a:lnTo>
                <a:lnTo>
                  <a:pt x="359913" y="110573"/>
                </a:lnTo>
                <a:lnTo>
                  <a:pt x="404395" y="67847"/>
                </a:lnTo>
                <a:lnTo>
                  <a:pt x="450470" y="35104"/>
                </a:lnTo>
                <a:lnTo>
                  <a:pt x="497966" y="12813"/>
                </a:lnTo>
                <a:lnTo>
                  <a:pt x="546712" y="1443"/>
                </a:lnTo>
                <a:lnTo>
                  <a:pt x="571500" y="0"/>
                </a:lnTo>
                <a:lnTo>
                  <a:pt x="596287" y="1443"/>
                </a:lnTo>
                <a:lnTo>
                  <a:pt x="645033" y="12813"/>
                </a:lnTo>
                <a:lnTo>
                  <a:pt x="692529" y="35104"/>
                </a:lnTo>
                <a:lnTo>
                  <a:pt x="738604" y="67847"/>
                </a:lnTo>
                <a:lnTo>
                  <a:pt x="783086" y="110573"/>
                </a:lnTo>
                <a:lnTo>
                  <a:pt x="825804" y="162812"/>
                </a:lnTo>
                <a:lnTo>
                  <a:pt x="866586" y="224097"/>
                </a:lnTo>
                <a:lnTo>
                  <a:pt x="886197" y="257985"/>
                </a:lnTo>
                <a:lnTo>
                  <a:pt x="905260" y="293958"/>
                </a:lnTo>
                <a:lnTo>
                  <a:pt x="923753" y="331958"/>
                </a:lnTo>
                <a:lnTo>
                  <a:pt x="941654" y="371926"/>
                </a:lnTo>
                <a:lnTo>
                  <a:pt x="958943" y="413804"/>
                </a:lnTo>
                <a:lnTo>
                  <a:pt x="975598" y="457533"/>
                </a:lnTo>
                <a:lnTo>
                  <a:pt x="991597" y="503054"/>
                </a:lnTo>
                <a:lnTo>
                  <a:pt x="1006918" y="550309"/>
                </a:lnTo>
                <a:lnTo>
                  <a:pt x="1021542" y="599239"/>
                </a:lnTo>
                <a:lnTo>
                  <a:pt x="1035445" y="649785"/>
                </a:lnTo>
                <a:lnTo>
                  <a:pt x="1048607" y="701889"/>
                </a:lnTo>
                <a:lnTo>
                  <a:pt x="1061005" y="755493"/>
                </a:lnTo>
                <a:lnTo>
                  <a:pt x="1072620" y="810537"/>
                </a:lnTo>
                <a:lnTo>
                  <a:pt x="1083428" y="866963"/>
                </a:lnTo>
                <a:lnTo>
                  <a:pt x="1093410" y="924712"/>
                </a:lnTo>
                <a:lnTo>
                  <a:pt x="1102542" y="983727"/>
                </a:lnTo>
                <a:lnTo>
                  <a:pt x="1110804" y="1043947"/>
                </a:lnTo>
                <a:lnTo>
                  <a:pt x="1118175" y="1105315"/>
                </a:lnTo>
                <a:lnTo>
                  <a:pt x="1124632" y="1167772"/>
                </a:lnTo>
                <a:lnTo>
                  <a:pt x="1130155" y="1231260"/>
                </a:lnTo>
                <a:lnTo>
                  <a:pt x="1134722" y="1295719"/>
                </a:lnTo>
                <a:lnTo>
                  <a:pt x="1138311" y="1361091"/>
                </a:lnTo>
                <a:lnTo>
                  <a:pt x="1140901" y="1427317"/>
                </a:lnTo>
                <a:lnTo>
                  <a:pt x="1142471" y="1494340"/>
                </a:lnTo>
                <a:lnTo>
                  <a:pt x="1143000" y="1562100"/>
                </a:lnTo>
                <a:lnTo>
                  <a:pt x="1142471" y="1629859"/>
                </a:lnTo>
                <a:lnTo>
                  <a:pt x="1140901" y="1696882"/>
                </a:lnTo>
                <a:lnTo>
                  <a:pt x="1138311" y="1763108"/>
                </a:lnTo>
                <a:lnTo>
                  <a:pt x="1134722" y="1828480"/>
                </a:lnTo>
                <a:lnTo>
                  <a:pt x="1130155" y="1892939"/>
                </a:lnTo>
                <a:lnTo>
                  <a:pt x="1124632" y="1956427"/>
                </a:lnTo>
                <a:lnTo>
                  <a:pt x="1118175" y="2018884"/>
                </a:lnTo>
                <a:lnTo>
                  <a:pt x="1110804" y="2080252"/>
                </a:lnTo>
                <a:lnTo>
                  <a:pt x="1102542" y="2140472"/>
                </a:lnTo>
                <a:lnTo>
                  <a:pt x="1093410" y="2199487"/>
                </a:lnTo>
                <a:lnTo>
                  <a:pt x="1083428" y="2257236"/>
                </a:lnTo>
                <a:lnTo>
                  <a:pt x="1072620" y="2313662"/>
                </a:lnTo>
                <a:lnTo>
                  <a:pt x="1061005" y="2368706"/>
                </a:lnTo>
                <a:lnTo>
                  <a:pt x="1048607" y="2422310"/>
                </a:lnTo>
                <a:lnTo>
                  <a:pt x="1035445" y="2474414"/>
                </a:lnTo>
                <a:lnTo>
                  <a:pt x="1021542" y="2524960"/>
                </a:lnTo>
                <a:lnTo>
                  <a:pt x="1006918" y="2573890"/>
                </a:lnTo>
                <a:lnTo>
                  <a:pt x="991597" y="2621145"/>
                </a:lnTo>
                <a:lnTo>
                  <a:pt x="975598" y="2666666"/>
                </a:lnTo>
                <a:lnTo>
                  <a:pt x="958943" y="2710395"/>
                </a:lnTo>
                <a:lnTo>
                  <a:pt x="941654" y="2752273"/>
                </a:lnTo>
                <a:lnTo>
                  <a:pt x="923753" y="2792241"/>
                </a:lnTo>
                <a:lnTo>
                  <a:pt x="905260" y="2830241"/>
                </a:lnTo>
                <a:lnTo>
                  <a:pt x="886197" y="2866214"/>
                </a:lnTo>
                <a:lnTo>
                  <a:pt x="866586" y="2900102"/>
                </a:lnTo>
                <a:lnTo>
                  <a:pt x="825804" y="2961387"/>
                </a:lnTo>
                <a:lnTo>
                  <a:pt x="783086" y="3013626"/>
                </a:lnTo>
                <a:lnTo>
                  <a:pt x="738604" y="3056352"/>
                </a:lnTo>
                <a:lnTo>
                  <a:pt x="692529" y="3089095"/>
                </a:lnTo>
                <a:lnTo>
                  <a:pt x="645033" y="3111386"/>
                </a:lnTo>
                <a:lnTo>
                  <a:pt x="596287" y="3122756"/>
                </a:lnTo>
                <a:lnTo>
                  <a:pt x="571500" y="3124200"/>
                </a:lnTo>
                <a:lnTo>
                  <a:pt x="546712" y="3122756"/>
                </a:lnTo>
                <a:lnTo>
                  <a:pt x="497966" y="3111386"/>
                </a:lnTo>
                <a:lnTo>
                  <a:pt x="450470" y="3089095"/>
                </a:lnTo>
                <a:lnTo>
                  <a:pt x="404395" y="3056352"/>
                </a:lnTo>
                <a:lnTo>
                  <a:pt x="359913" y="3013626"/>
                </a:lnTo>
                <a:lnTo>
                  <a:pt x="317195" y="2961387"/>
                </a:lnTo>
                <a:lnTo>
                  <a:pt x="276413" y="2900102"/>
                </a:lnTo>
                <a:lnTo>
                  <a:pt x="256802" y="2866214"/>
                </a:lnTo>
                <a:lnTo>
                  <a:pt x="237739" y="2830241"/>
                </a:lnTo>
                <a:lnTo>
                  <a:pt x="219246" y="2792241"/>
                </a:lnTo>
                <a:lnTo>
                  <a:pt x="201345" y="2752273"/>
                </a:lnTo>
                <a:lnTo>
                  <a:pt x="184056" y="2710395"/>
                </a:lnTo>
                <a:lnTo>
                  <a:pt x="167401" y="2666666"/>
                </a:lnTo>
                <a:lnTo>
                  <a:pt x="151402" y="2621145"/>
                </a:lnTo>
                <a:lnTo>
                  <a:pt x="136081" y="2573890"/>
                </a:lnTo>
                <a:lnTo>
                  <a:pt x="121457" y="2524960"/>
                </a:lnTo>
                <a:lnTo>
                  <a:pt x="107554" y="2474414"/>
                </a:lnTo>
                <a:lnTo>
                  <a:pt x="94392" y="2422310"/>
                </a:lnTo>
                <a:lnTo>
                  <a:pt x="81994" y="2368706"/>
                </a:lnTo>
                <a:lnTo>
                  <a:pt x="70379" y="2313662"/>
                </a:lnTo>
                <a:lnTo>
                  <a:pt x="59571" y="2257236"/>
                </a:lnTo>
                <a:lnTo>
                  <a:pt x="49589" y="2199487"/>
                </a:lnTo>
                <a:lnTo>
                  <a:pt x="40457" y="2140472"/>
                </a:lnTo>
                <a:lnTo>
                  <a:pt x="32195" y="2080252"/>
                </a:lnTo>
                <a:lnTo>
                  <a:pt x="24824" y="2018884"/>
                </a:lnTo>
                <a:lnTo>
                  <a:pt x="18367" y="1956427"/>
                </a:lnTo>
                <a:lnTo>
                  <a:pt x="12844" y="1892939"/>
                </a:lnTo>
                <a:lnTo>
                  <a:pt x="8277" y="1828480"/>
                </a:lnTo>
                <a:lnTo>
                  <a:pt x="4688" y="1763108"/>
                </a:lnTo>
                <a:lnTo>
                  <a:pt x="2098" y="1696882"/>
                </a:lnTo>
                <a:lnTo>
                  <a:pt x="528" y="1629859"/>
                </a:lnTo>
                <a:lnTo>
                  <a:pt x="0" y="1562100"/>
                </a:lnTo>
                <a:close/>
              </a:path>
            </a:pathLst>
          </a:custGeom>
          <a:ln w="12192">
            <a:solidFill>
              <a:srgbClr val="FF45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650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6322"/>
            <a:ext cx="7772400" cy="1944686"/>
          </a:xfrm>
        </p:spPr>
        <p:txBody>
          <a:bodyPr>
            <a:normAutofit/>
          </a:bodyPr>
          <a:lstStyle/>
          <a:p>
            <a:pPr marL="514350" indent="-457200"/>
            <a:r>
              <a:rPr lang="hu-HU" sz="2800" dirty="0" smtClean="0"/>
              <a:t>Megrövidíti  a lábat a sarok </a:t>
            </a:r>
            <a:r>
              <a:rPr lang="hu-HU" sz="2800" dirty="0" err="1" smtClean="0"/>
              <a:t>talajérintéséné</a:t>
            </a:r>
            <a:r>
              <a:rPr lang="en-US" sz="2800" dirty="0" smtClean="0"/>
              <a:t>I</a:t>
            </a:r>
            <a:endParaRPr lang="hu-HU" sz="2800" dirty="0" smtClean="0"/>
          </a:p>
          <a:p>
            <a:pPr marL="514350" indent="-457200"/>
            <a:r>
              <a:rPr lang="hu-HU" sz="2800" dirty="0" smtClean="0"/>
              <a:t>Segít kisimítani a </a:t>
            </a:r>
            <a:r>
              <a:rPr lang="hu-HU" sz="2800" dirty="0" err="1" smtClean="0"/>
              <a:t>CoM</a:t>
            </a:r>
            <a:r>
              <a:rPr lang="hu-HU" sz="2800" dirty="0" smtClean="0"/>
              <a:t> görbét</a:t>
            </a:r>
            <a:endParaRPr lang="en-US" sz="2800" dirty="0" smtClean="0"/>
          </a:p>
          <a:p>
            <a:pPr marL="514350" indent="-457200"/>
            <a:r>
              <a:rPr lang="hu-HU" sz="2800" dirty="0" smtClean="0"/>
              <a:t>Csökkenti a </a:t>
            </a:r>
            <a:r>
              <a:rPr lang="hu-HU" sz="2800" dirty="0" err="1" smtClean="0"/>
              <a:t>CoM</a:t>
            </a:r>
            <a:r>
              <a:rPr lang="hu-HU" sz="2800" dirty="0" smtClean="0"/>
              <a:t> süllyedését</a:t>
            </a: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77</a:t>
            </a:fld>
            <a:endParaRPr lang="en-US"/>
          </a:p>
        </p:txBody>
      </p:sp>
      <p:pic>
        <p:nvPicPr>
          <p:cNvPr id="9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hu-HU" dirty="0" smtClean="0"/>
              <a:t>4. Boka mechanizmus</a:t>
            </a:r>
            <a:endParaRPr lang="en-IN" dirty="0"/>
          </a:p>
        </p:txBody>
      </p:sp>
      <p:sp>
        <p:nvSpPr>
          <p:cNvPr id="12" name="object 4"/>
          <p:cNvSpPr/>
          <p:nvPr/>
        </p:nvSpPr>
        <p:spPr>
          <a:xfrm>
            <a:off x="1143000" y="3444143"/>
            <a:ext cx="6858000" cy="289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5"/>
          <p:cNvSpPr/>
          <p:nvPr/>
        </p:nvSpPr>
        <p:spPr>
          <a:xfrm>
            <a:off x="2286000" y="5044343"/>
            <a:ext cx="1295400" cy="1219200"/>
          </a:xfrm>
          <a:custGeom>
            <a:avLst/>
            <a:gdLst/>
            <a:ahLst/>
            <a:cxnLst/>
            <a:rect l="l" t="t" r="r" b="b"/>
            <a:pathLst>
              <a:path w="1295400" h="1219200">
                <a:moveTo>
                  <a:pt x="0" y="609600"/>
                </a:moveTo>
                <a:lnTo>
                  <a:pt x="1776" y="564104"/>
                </a:lnTo>
                <a:lnTo>
                  <a:pt x="7021" y="519516"/>
                </a:lnTo>
                <a:lnTo>
                  <a:pt x="15611" y="475955"/>
                </a:lnTo>
                <a:lnTo>
                  <a:pt x="27419" y="433537"/>
                </a:lnTo>
                <a:lnTo>
                  <a:pt x="42321" y="392382"/>
                </a:lnTo>
                <a:lnTo>
                  <a:pt x="60191" y="352606"/>
                </a:lnTo>
                <a:lnTo>
                  <a:pt x="80905" y="314327"/>
                </a:lnTo>
                <a:lnTo>
                  <a:pt x="104337" y="277664"/>
                </a:lnTo>
                <a:lnTo>
                  <a:pt x="130362" y="242734"/>
                </a:lnTo>
                <a:lnTo>
                  <a:pt x="158854" y="209655"/>
                </a:lnTo>
                <a:lnTo>
                  <a:pt x="189690" y="178546"/>
                </a:lnTo>
                <a:lnTo>
                  <a:pt x="222743" y="149523"/>
                </a:lnTo>
                <a:lnTo>
                  <a:pt x="257888" y="122704"/>
                </a:lnTo>
                <a:lnTo>
                  <a:pt x="295001" y="98209"/>
                </a:lnTo>
                <a:lnTo>
                  <a:pt x="333955" y="76154"/>
                </a:lnTo>
                <a:lnTo>
                  <a:pt x="374626" y="56657"/>
                </a:lnTo>
                <a:lnTo>
                  <a:pt x="416889" y="39836"/>
                </a:lnTo>
                <a:lnTo>
                  <a:pt x="460619" y="25809"/>
                </a:lnTo>
                <a:lnTo>
                  <a:pt x="505690" y="14694"/>
                </a:lnTo>
                <a:lnTo>
                  <a:pt x="551977" y="6609"/>
                </a:lnTo>
                <a:lnTo>
                  <a:pt x="599355" y="1672"/>
                </a:lnTo>
                <a:lnTo>
                  <a:pt x="647700" y="0"/>
                </a:lnTo>
                <a:lnTo>
                  <a:pt x="696044" y="1672"/>
                </a:lnTo>
                <a:lnTo>
                  <a:pt x="743422" y="6609"/>
                </a:lnTo>
                <a:lnTo>
                  <a:pt x="789709" y="14694"/>
                </a:lnTo>
                <a:lnTo>
                  <a:pt x="834780" y="25809"/>
                </a:lnTo>
                <a:lnTo>
                  <a:pt x="878510" y="39836"/>
                </a:lnTo>
                <a:lnTo>
                  <a:pt x="920773" y="56657"/>
                </a:lnTo>
                <a:lnTo>
                  <a:pt x="961444" y="76154"/>
                </a:lnTo>
                <a:lnTo>
                  <a:pt x="1000398" y="98209"/>
                </a:lnTo>
                <a:lnTo>
                  <a:pt x="1037511" y="122704"/>
                </a:lnTo>
                <a:lnTo>
                  <a:pt x="1072656" y="149523"/>
                </a:lnTo>
                <a:lnTo>
                  <a:pt x="1105709" y="178546"/>
                </a:lnTo>
                <a:lnTo>
                  <a:pt x="1136545" y="209655"/>
                </a:lnTo>
                <a:lnTo>
                  <a:pt x="1165037" y="242734"/>
                </a:lnTo>
                <a:lnTo>
                  <a:pt x="1191062" y="277664"/>
                </a:lnTo>
                <a:lnTo>
                  <a:pt x="1214494" y="314327"/>
                </a:lnTo>
                <a:lnTo>
                  <a:pt x="1235208" y="352606"/>
                </a:lnTo>
                <a:lnTo>
                  <a:pt x="1253078" y="392382"/>
                </a:lnTo>
                <a:lnTo>
                  <a:pt x="1267980" y="433537"/>
                </a:lnTo>
                <a:lnTo>
                  <a:pt x="1279788" y="475955"/>
                </a:lnTo>
                <a:lnTo>
                  <a:pt x="1288378" y="519516"/>
                </a:lnTo>
                <a:lnTo>
                  <a:pt x="1293623" y="564104"/>
                </a:lnTo>
                <a:lnTo>
                  <a:pt x="1295400" y="609600"/>
                </a:lnTo>
                <a:lnTo>
                  <a:pt x="1293623" y="655095"/>
                </a:lnTo>
                <a:lnTo>
                  <a:pt x="1288378" y="699683"/>
                </a:lnTo>
                <a:lnTo>
                  <a:pt x="1279788" y="743244"/>
                </a:lnTo>
                <a:lnTo>
                  <a:pt x="1267980" y="785662"/>
                </a:lnTo>
                <a:lnTo>
                  <a:pt x="1253078" y="826817"/>
                </a:lnTo>
                <a:lnTo>
                  <a:pt x="1235208" y="866593"/>
                </a:lnTo>
                <a:lnTo>
                  <a:pt x="1214494" y="904872"/>
                </a:lnTo>
                <a:lnTo>
                  <a:pt x="1191062" y="941535"/>
                </a:lnTo>
                <a:lnTo>
                  <a:pt x="1165037" y="976465"/>
                </a:lnTo>
                <a:lnTo>
                  <a:pt x="1136545" y="1009544"/>
                </a:lnTo>
                <a:lnTo>
                  <a:pt x="1105709" y="1040653"/>
                </a:lnTo>
                <a:lnTo>
                  <a:pt x="1072656" y="1069676"/>
                </a:lnTo>
                <a:lnTo>
                  <a:pt x="1037511" y="1096495"/>
                </a:lnTo>
                <a:lnTo>
                  <a:pt x="1000398" y="1120990"/>
                </a:lnTo>
                <a:lnTo>
                  <a:pt x="961444" y="1143045"/>
                </a:lnTo>
                <a:lnTo>
                  <a:pt x="920773" y="1162542"/>
                </a:lnTo>
                <a:lnTo>
                  <a:pt x="878510" y="1179363"/>
                </a:lnTo>
                <a:lnTo>
                  <a:pt x="834780" y="1193390"/>
                </a:lnTo>
                <a:lnTo>
                  <a:pt x="789709" y="1204505"/>
                </a:lnTo>
                <a:lnTo>
                  <a:pt x="743422" y="1212590"/>
                </a:lnTo>
                <a:lnTo>
                  <a:pt x="696044" y="1217527"/>
                </a:lnTo>
                <a:lnTo>
                  <a:pt x="647700" y="1219200"/>
                </a:lnTo>
                <a:lnTo>
                  <a:pt x="599355" y="1217527"/>
                </a:lnTo>
                <a:lnTo>
                  <a:pt x="551977" y="1212590"/>
                </a:lnTo>
                <a:lnTo>
                  <a:pt x="505690" y="1204505"/>
                </a:lnTo>
                <a:lnTo>
                  <a:pt x="460619" y="1193390"/>
                </a:lnTo>
                <a:lnTo>
                  <a:pt x="416889" y="1179363"/>
                </a:lnTo>
                <a:lnTo>
                  <a:pt x="374626" y="1162542"/>
                </a:lnTo>
                <a:lnTo>
                  <a:pt x="333955" y="1143045"/>
                </a:lnTo>
                <a:lnTo>
                  <a:pt x="295001" y="1120990"/>
                </a:lnTo>
                <a:lnTo>
                  <a:pt x="257888" y="1096495"/>
                </a:lnTo>
                <a:lnTo>
                  <a:pt x="222743" y="1069676"/>
                </a:lnTo>
                <a:lnTo>
                  <a:pt x="189690" y="1040653"/>
                </a:lnTo>
                <a:lnTo>
                  <a:pt x="158854" y="1009544"/>
                </a:lnTo>
                <a:lnTo>
                  <a:pt x="130362" y="976465"/>
                </a:lnTo>
                <a:lnTo>
                  <a:pt x="104337" y="941535"/>
                </a:lnTo>
                <a:lnTo>
                  <a:pt x="80905" y="904872"/>
                </a:lnTo>
                <a:lnTo>
                  <a:pt x="60191" y="866593"/>
                </a:lnTo>
                <a:lnTo>
                  <a:pt x="42321" y="826817"/>
                </a:lnTo>
                <a:lnTo>
                  <a:pt x="27419" y="785662"/>
                </a:lnTo>
                <a:lnTo>
                  <a:pt x="15611" y="743244"/>
                </a:lnTo>
                <a:lnTo>
                  <a:pt x="7021" y="699683"/>
                </a:lnTo>
                <a:lnTo>
                  <a:pt x="1776" y="655095"/>
                </a:lnTo>
                <a:lnTo>
                  <a:pt x="0" y="609600"/>
                </a:lnTo>
                <a:close/>
              </a:path>
            </a:pathLst>
          </a:custGeom>
          <a:ln w="12192">
            <a:solidFill>
              <a:srgbClr val="FF45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428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172" y="1474589"/>
            <a:ext cx="7772400" cy="1944686"/>
          </a:xfrm>
        </p:spPr>
        <p:txBody>
          <a:bodyPr>
            <a:normAutofit fontScale="92500"/>
          </a:bodyPr>
          <a:lstStyle/>
          <a:p>
            <a:pPr marL="514350" indent="-457200">
              <a:lnSpc>
                <a:spcPct val="90000"/>
              </a:lnSpc>
            </a:pPr>
            <a:r>
              <a:rPr lang="hu-HU" sz="2800" dirty="0" smtClean="0"/>
              <a:t>Meghosszabbítja a lábat talajról elrugaszkodáskor</a:t>
            </a:r>
          </a:p>
          <a:p>
            <a:pPr marL="514350" indent="-457200">
              <a:lnSpc>
                <a:spcPct val="90000"/>
              </a:lnSpc>
            </a:pPr>
            <a:r>
              <a:rPr lang="hu-HU" sz="2800" dirty="0" err="1" smtClean="0"/>
              <a:t>Dorzálflexióból</a:t>
            </a:r>
            <a:r>
              <a:rPr lang="hu-HU" sz="2800" dirty="0" smtClean="0"/>
              <a:t> </a:t>
            </a:r>
            <a:r>
              <a:rPr lang="hu-HU" sz="2800" dirty="0" err="1" smtClean="0"/>
              <a:t>plantárflexióba</a:t>
            </a:r>
            <a:r>
              <a:rPr lang="hu-HU" sz="2800" dirty="0" smtClean="0"/>
              <a:t> mozdul</a:t>
            </a:r>
            <a:endParaRPr lang="en-US" sz="2800" dirty="0" smtClean="0"/>
          </a:p>
          <a:p>
            <a:pPr marL="514350" indent="-457200">
              <a:lnSpc>
                <a:spcPct val="90000"/>
              </a:lnSpc>
            </a:pPr>
            <a:r>
              <a:rPr lang="hu-HU" sz="2800" dirty="0" smtClean="0"/>
              <a:t>Kisimítja a </a:t>
            </a:r>
            <a:r>
              <a:rPr lang="hu-HU" sz="2800" dirty="0" err="1" smtClean="0"/>
              <a:t>CoM</a:t>
            </a:r>
            <a:r>
              <a:rPr lang="hu-HU" sz="2800" dirty="0" smtClean="0"/>
              <a:t> görbét</a:t>
            </a:r>
            <a:endParaRPr lang="en-US" sz="2800" dirty="0" smtClean="0"/>
          </a:p>
          <a:p>
            <a:pPr marL="514350" indent="-457200">
              <a:lnSpc>
                <a:spcPct val="90000"/>
              </a:lnSpc>
            </a:pPr>
            <a:r>
              <a:rPr lang="hu-HU" sz="2800" dirty="0" smtClean="0"/>
              <a:t>Csökkenti a </a:t>
            </a:r>
            <a:r>
              <a:rPr lang="hu-HU" sz="2800" dirty="0" err="1" smtClean="0"/>
              <a:t>CoM</a:t>
            </a:r>
            <a:r>
              <a:rPr lang="hu-HU" sz="2800" dirty="0" smtClean="0"/>
              <a:t> süllyedését</a:t>
            </a: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5. Láb </a:t>
            </a:r>
            <a:r>
              <a:rPr lang="hu-HU" dirty="0" smtClean="0"/>
              <a:t>mechanizmus</a:t>
            </a:r>
            <a:endParaRPr lang="en-IN" dirty="0"/>
          </a:p>
        </p:txBody>
      </p:sp>
      <p:sp>
        <p:nvSpPr>
          <p:cNvPr id="12" name="object 4"/>
          <p:cNvSpPr/>
          <p:nvPr/>
        </p:nvSpPr>
        <p:spPr>
          <a:xfrm>
            <a:off x="1331640" y="3812628"/>
            <a:ext cx="6858000" cy="28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9"/>
          <p:cNvSpPr/>
          <p:nvPr/>
        </p:nvSpPr>
        <p:spPr>
          <a:xfrm>
            <a:off x="5903640" y="5489028"/>
            <a:ext cx="990600" cy="990600"/>
          </a:xfrm>
          <a:custGeom>
            <a:avLst/>
            <a:gdLst/>
            <a:ahLst/>
            <a:cxnLst/>
            <a:rect l="l" t="t" r="r" b="b"/>
            <a:pathLst>
              <a:path w="990600" h="990600">
                <a:moveTo>
                  <a:pt x="0" y="495300"/>
                </a:moveTo>
                <a:lnTo>
                  <a:pt x="2267" y="447597"/>
                </a:lnTo>
                <a:lnTo>
                  <a:pt x="8930" y="401178"/>
                </a:lnTo>
                <a:lnTo>
                  <a:pt x="19782" y="356249"/>
                </a:lnTo>
                <a:lnTo>
                  <a:pt x="34615" y="313019"/>
                </a:lnTo>
                <a:lnTo>
                  <a:pt x="53222" y="271695"/>
                </a:lnTo>
                <a:lnTo>
                  <a:pt x="75394" y="232484"/>
                </a:lnTo>
                <a:lnTo>
                  <a:pt x="100925" y="195594"/>
                </a:lnTo>
                <a:lnTo>
                  <a:pt x="129607" y="161233"/>
                </a:lnTo>
                <a:lnTo>
                  <a:pt x="161233" y="129607"/>
                </a:lnTo>
                <a:lnTo>
                  <a:pt x="195594" y="100925"/>
                </a:lnTo>
                <a:lnTo>
                  <a:pt x="232484" y="75394"/>
                </a:lnTo>
                <a:lnTo>
                  <a:pt x="271695" y="53222"/>
                </a:lnTo>
                <a:lnTo>
                  <a:pt x="313019" y="34615"/>
                </a:lnTo>
                <a:lnTo>
                  <a:pt x="356249" y="19782"/>
                </a:lnTo>
                <a:lnTo>
                  <a:pt x="401178" y="8930"/>
                </a:lnTo>
                <a:lnTo>
                  <a:pt x="447597" y="2267"/>
                </a:lnTo>
                <a:lnTo>
                  <a:pt x="495300" y="0"/>
                </a:lnTo>
                <a:lnTo>
                  <a:pt x="543002" y="2267"/>
                </a:lnTo>
                <a:lnTo>
                  <a:pt x="589421" y="8930"/>
                </a:lnTo>
                <a:lnTo>
                  <a:pt x="634350" y="19782"/>
                </a:lnTo>
                <a:lnTo>
                  <a:pt x="677580" y="34615"/>
                </a:lnTo>
                <a:lnTo>
                  <a:pt x="718904" y="53222"/>
                </a:lnTo>
                <a:lnTo>
                  <a:pt x="758115" y="75394"/>
                </a:lnTo>
                <a:lnTo>
                  <a:pt x="795005" y="100925"/>
                </a:lnTo>
                <a:lnTo>
                  <a:pt x="829366" y="129607"/>
                </a:lnTo>
                <a:lnTo>
                  <a:pt x="860992" y="161233"/>
                </a:lnTo>
                <a:lnTo>
                  <a:pt x="889674" y="195594"/>
                </a:lnTo>
                <a:lnTo>
                  <a:pt x="915205" y="232484"/>
                </a:lnTo>
                <a:lnTo>
                  <a:pt x="937377" y="271695"/>
                </a:lnTo>
                <a:lnTo>
                  <a:pt x="955984" y="313019"/>
                </a:lnTo>
                <a:lnTo>
                  <a:pt x="970817" y="356249"/>
                </a:lnTo>
                <a:lnTo>
                  <a:pt x="981669" y="401178"/>
                </a:lnTo>
                <a:lnTo>
                  <a:pt x="988332" y="447597"/>
                </a:lnTo>
                <a:lnTo>
                  <a:pt x="990600" y="495300"/>
                </a:lnTo>
                <a:lnTo>
                  <a:pt x="988332" y="543002"/>
                </a:lnTo>
                <a:lnTo>
                  <a:pt x="981669" y="589421"/>
                </a:lnTo>
                <a:lnTo>
                  <a:pt x="970817" y="634350"/>
                </a:lnTo>
                <a:lnTo>
                  <a:pt x="955984" y="677580"/>
                </a:lnTo>
                <a:lnTo>
                  <a:pt x="937377" y="718904"/>
                </a:lnTo>
                <a:lnTo>
                  <a:pt x="915205" y="758115"/>
                </a:lnTo>
                <a:lnTo>
                  <a:pt x="889674" y="795005"/>
                </a:lnTo>
                <a:lnTo>
                  <a:pt x="860992" y="829366"/>
                </a:lnTo>
                <a:lnTo>
                  <a:pt x="829366" y="860992"/>
                </a:lnTo>
                <a:lnTo>
                  <a:pt x="795005" y="889674"/>
                </a:lnTo>
                <a:lnTo>
                  <a:pt x="758115" y="915205"/>
                </a:lnTo>
                <a:lnTo>
                  <a:pt x="718904" y="937377"/>
                </a:lnTo>
                <a:lnTo>
                  <a:pt x="677580" y="955984"/>
                </a:lnTo>
                <a:lnTo>
                  <a:pt x="634350" y="970817"/>
                </a:lnTo>
                <a:lnTo>
                  <a:pt x="589421" y="981669"/>
                </a:lnTo>
                <a:lnTo>
                  <a:pt x="543002" y="988332"/>
                </a:lnTo>
                <a:lnTo>
                  <a:pt x="495300" y="990600"/>
                </a:lnTo>
                <a:lnTo>
                  <a:pt x="447597" y="988332"/>
                </a:lnTo>
                <a:lnTo>
                  <a:pt x="401178" y="981669"/>
                </a:lnTo>
                <a:lnTo>
                  <a:pt x="356249" y="970817"/>
                </a:lnTo>
                <a:lnTo>
                  <a:pt x="313019" y="955984"/>
                </a:lnTo>
                <a:lnTo>
                  <a:pt x="271695" y="937377"/>
                </a:lnTo>
                <a:lnTo>
                  <a:pt x="232484" y="915205"/>
                </a:lnTo>
                <a:lnTo>
                  <a:pt x="195594" y="889674"/>
                </a:lnTo>
                <a:lnTo>
                  <a:pt x="161233" y="860992"/>
                </a:lnTo>
                <a:lnTo>
                  <a:pt x="129607" y="829366"/>
                </a:lnTo>
                <a:lnTo>
                  <a:pt x="100925" y="795005"/>
                </a:lnTo>
                <a:lnTo>
                  <a:pt x="75394" y="758115"/>
                </a:lnTo>
                <a:lnTo>
                  <a:pt x="53222" y="718904"/>
                </a:lnTo>
                <a:lnTo>
                  <a:pt x="34615" y="677580"/>
                </a:lnTo>
                <a:lnTo>
                  <a:pt x="19782" y="634350"/>
                </a:lnTo>
                <a:lnTo>
                  <a:pt x="8930" y="589421"/>
                </a:lnTo>
                <a:lnTo>
                  <a:pt x="2267" y="543002"/>
                </a:lnTo>
                <a:lnTo>
                  <a:pt x="0" y="495300"/>
                </a:lnTo>
                <a:close/>
              </a:path>
            </a:pathLst>
          </a:custGeom>
          <a:ln w="12192">
            <a:solidFill>
              <a:srgbClr val="FF45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8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2090"/>
            <a:ext cx="8229600" cy="3621086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 térd fiziológiás </a:t>
            </a:r>
            <a:r>
              <a:rPr lang="hu-HU" sz="2400" dirty="0" err="1" smtClean="0"/>
              <a:t>valgus</a:t>
            </a:r>
            <a:r>
              <a:rPr lang="hu-HU" sz="2400" dirty="0" smtClean="0"/>
              <a:t> állása csökkenti a </a:t>
            </a:r>
            <a:r>
              <a:rPr lang="hu-HU" sz="2400" dirty="0" err="1" smtClean="0"/>
              <a:t>CoM</a:t>
            </a:r>
            <a:r>
              <a:rPr lang="hu-HU" sz="2400" dirty="0" smtClean="0"/>
              <a:t> oldalirányú mozgásait a frontális síkban</a:t>
            </a:r>
            <a:endParaRPr lang="en-IN" sz="2400" dirty="0" smtClean="0"/>
          </a:p>
          <a:p>
            <a:r>
              <a:rPr lang="hu-HU" sz="2400" dirty="0" smtClean="0"/>
              <a:t>A normál esetben keskeny járásalap minimalizálja a </a:t>
            </a:r>
            <a:r>
              <a:rPr lang="hu-HU" sz="2400" dirty="0" err="1" smtClean="0"/>
              <a:t>CoM</a:t>
            </a:r>
            <a:r>
              <a:rPr lang="hu-HU" sz="2400" dirty="0" smtClean="0"/>
              <a:t> oldalirányú kitérését</a:t>
            </a:r>
            <a:endParaRPr lang="hu-HU" sz="2400" dirty="0"/>
          </a:p>
          <a:p>
            <a:r>
              <a:rPr lang="hu-HU" sz="2400" dirty="0" smtClean="0"/>
              <a:t>A csökkent oldalirányú </a:t>
            </a:r>
            <a:r>
              <a:rPr lang="hu-HU" sz="2400" dirty="0" err="1" smtClean="0"/>
              <a:t>CoM</a:t>
            </a:r>
            <a:r>
              <a:rPr lang="hu-HU" sz="2400" dirty="0" smtClean="0"/>
              <a:t> gyorsulás és lassulás miatt csökken az izmok energia felhasználása</a:t>
            </a: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EBA4-6E1C-45CF-9044-A687439A4F5C}" type="datetime5">
              <a:rPr lang="en-US" smtClean="0"/>
              <a:pPr/>
              <a:t>21-Sep-17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P.R.Khuman(MPT,Ortho &amp; Sports)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927C-E11B-4086-AAFF-1E5A3F1BFC1D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6. A test </a:t>
            </a:r>
            <a:r>
              <a:rPr lang="hu-HU" dirty="0" err="1" smtClean="0"/>
              <a:t>lateralis</a:t>
            </a:r>
            <a:r>
              <a:rPr lang="hu-HU" dirty="0" smtClean="0"/>
              <a:t> mozgása</a:t>
            </a:r>
            <a:endParaRPr lang="en-IN" dirty="0"/>
          </a:p>
        </p:txBody>
      </p:sp>
      <p:pic>
        <p:nvPicPr>
          <p:cNvPr id="7" name="Picture 2" descr="C:\Users\Surbala\Desktop\bob_walking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4" y="0"/>
            <a:ext cx="819896" cy="1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4"/>
          <p:cNvSpPr/>
          <p:nvPr/>
        </p:nvSpPr>
        <p:spPr>
          <a:xfrm>
            <a:off x="1200807" y="3948138"/>
            <a:ext cx="7315200" cy="289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735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/>
        </p:nvGraphicFramePr>
        <p:xfrm>
          <a:off x="1619672" y="2057400"/>
          <a:ext cx="5238328" cy="3243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188640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A </a:t>
            </a:r>
            <a:r>
              <a:rPr lang="hu-HU" dirty="0"/>
              <a:t>helyváltoztató mozgás fajtái és viszonyuk a haladási </a:t>
            </a:r>
            <a:r>
              <a:rPr lang="hu-HU" dirty="0" smtClean="0"/>
              <a:t>sebességhez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48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4" descr="E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74" y="693761"/>
            <a:ext cx="4386263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Text Box 5"/>
          <p:cNvSpPr txBox="1">
            <a:spLocks noChangeArrowheads="1"/>
          </p:cNvSpPr>
          <p:nvPr/>
        </p:nvSpPr>
        <p:spPr bwMode="auto">
          <a:xfrm>
            <a:off x="2212975" y="188640"/>
            <a:ext cx="539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400" b="1" dirty="0">
                <a:latin typeface="Times New Roman" pitchFamily="18" charset="0"/>
              </a:rPr>
              <a:t>Az izmok elektromos aktivitása (EMG)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855" y="1376386"/>
            <a:ext cx="4638675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43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/>
          <p:nvPr/>
        </p:nvSpPr>
        <p:spPr>
          <a:xfrm>
            <a:off x="665480" y="1412776"/>
            <a:ext cx="7813040" cy="4488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FFFF00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lang="hu-HU" sz="2800" spc="-5" dirty="0" smtClean="0">
                <a:latin typeface="Times New Roman"/>
                <a:cs typeface="Times New Roman"/>
              </a:rPr>
              <a:t>Helyváltoztatás egyik fajtája, de bizonyos aspektusokban különbözik a járástól</a:t>
            </a:r>
            <a:endParaRPr sz="2800" dirty="0">
              <a:latin typeface="Times New Roman"/>
              <a:cs typeface="Times New Roman"/>
            </a:endParaRPr>
          </a:p>
          <a:p>
            <a:pPr marL="355600" marR="90170" indent="-342900">
              <a:lnSpc>
                <a:spcPct val="100000"/>
              </a:lnSpc>
              <a:spcBef>
                <a:spcPts val="675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lang="hu-HU" sz="2800" spc="-5" dirty="0" smtClean="0">
                <a:latin typeface="Times New Roman"/>
                <a:cs typeface="Times New Roman"/>
              </a:rPr>
              <a:t>Ha az egyén képes járásra, nem feltétlenül képes a futásra is – a futás jobb egyensúlyozó képességet, izomerőt és mozgásterjedelmet igényel</a:t>
            </a:r>
            <a:endParaRPr sz="28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  <a:tab pos="4799330" algn="l"/>
              </a:tabLst>
            </a:pPr>
            <a:r>
              <a:rPr lang="hu-HU" sz="2800" spc="-5" dirty="0" smtClean="0">
                <a:latin typeface="Times New Roman"/>
                <a:cs typeface="Times New Roman"/>
              </a:rPr>
              <a:t>A futás során jobb egyensúlyra azért van szükség, mert csökken az alátámasztási felület a kettős támasz fázis hiánya miatt illetve a repülőfázisok jelenléte miatt, ahol egyik alsó végtag sem érintkezik a talajjal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08029" y="332656"/>
            <a:ext cx="812794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Futás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63118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 txBox="1"/>
          <p:nvPr/>
        </p:nvSpPr>
        <p:spPr>
          <a:xfrm>
            <a:off x="775970" y="1628800"/>
            <a:ext cx="7592059" cy="31085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FFFF00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lang="hu-HU" sz="2400" dirty="0" smtClean="0">
                <a:latin typeface="Times New Roman"/>
                <a:cs typeface="Times New Roman"/>
              </a:rPr>
              <a:t>A térd </a:t>
            </a:r>
            <a:r>
              <a:rPr lang="hu-HU" sz="2400" dirty="0" err="1" smtClean="0">
                <a:latin typeface="Times New Roman"/>
                <a:cs typeface="Times New Roman"/>
              </a:rPr>
              <a:t>kb</a:t>
            </a:r>
            <a:r>
              <a:rPr lang="hu-HU" sz="2400" dirty="0" smtClean="0">
                <a:latin typeface="Times New Roman"/>
                <a:cs typeface="Times New Roman"/>
              </a:rPr>
              <a:t> 20°-os hajlításban van a sarok </a:t>
            </a:r>
            <a:r>
              <a:rPr lang="hu-HU" sz="2400" dirty="0" err="1" smtClean="0">
                <a:latin typeface="Times New Roman"/>
                <a:cs typeface="Times New Roman"/>
              </a:rPr>
              <a:t>talajérintéeskor</a:t>
            </a:r>
            <a:r>
              <a:rPr lang="hu-HU" sz="2400" dirty="0" smtClean="0">
                <a:latin typeface="Times New Roman"/>
                <a:cs typeface="Times New Roman"/>
              </a:rPr>
              <a:t>, ami növeli a </a:t>
            </a:r>
            <a:r>
              <a:rPr lang="hu-HU" sz="2400" dirty="0" err="1" smtClean="0">
                <a:latin typeface="Times New Roman"/>
                <a:cs typeface="Times New Roman"/>
              </a:rPr>
              <a:t>patello-femorális</a:t>
            </a:r>
            <a:r>
              <a:rPr lang="hu-HU" sz="2400" dirty="0" smtClean="0">
                <a:latin typeface="Times New Roman"/>
                <a:cs typeface="Times New Roman"/>
              </a:rPr>
              <a:t> </a:t>
            </a:r>
            <a:r>
              <a:rPr lang="hu-HU" sz="2400" dirty="0" err="1" smtClean="0">
                <a:latin typeface="Times New Roman"/>
                <a:cs typeface="Times New Roman"/>
              </a:rPr>
              <a:t>izületben</a:t>
            </a:r>
            <a:r>
              <a:rPr lang="hu-HU" sz="2400" dirty="0" smtClean="0">
                <a:latin typeface="Times New Roman"/>
                <a:cs typeface="Times New Roman"/>
              </a:rPr>
              <a:t> ható erőt</a:t>
            </a:r>
          </a:p>
          <a:p>
            <a:pPr marL="355600" marR="5080" indent="-342900">
              <a:lnSpc>
                <a:spcPct val="100000"/>
              </a:lnSpc>
              <a:buClr>
                <a:srgbClr val="FFFF00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lang="hu-HU" sz="2400" dirty="0" smtClean="0">
                <a:latin typeface="Times New Roman"/>
                <a:cs typeface="Times New Roman"/>
              </a:rPr>
              <a:t>Az alátámasztási felület jelentősen kisebb, mint járássorán 2</a:t>
            </a:r>
            <a:r>
              <a:rPr sz="2400" dirty="0" smtClean="0">
                <a:latin typeface="Times New Roman"/>
                <a:cs typeface="Times New Roman"/>
              </a:rPr>
              <a:t>-4inches</a:t>
            </a:r>
            <a:endParaRPr sz="2400" dirty="0">
              <a:latin typeface="Times New Roman"/>
              <a:cs typeface="Times New Roman"/>
            </a:endParaRPr>
          </a:p>
          <a:p>
            <a:pPr marL="355600" marR="438784" indent="-342900">
              <a:lnSpc>
                <a:spcPct val="100000"/>
              </a:lnSpc>
              <a:spcBef>
                <a:spcPts val="575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lang="hu-HU" sz="2400" dirty="0" smtClean="0">
                <a:latin typeface="Times New Roman"/>
                <a:cs typeface="Times New Roman"/>
              </a:rPr>
              <a:t>Mindkét láb ugyanazon haladási vonalon mozog, így a </a:t>
            </a:r>
            <a:r>
              <a:rPr lang="hu-HU" sz="2400" dirty="0" err="1" smtClean="0">
                <a:latin typeface="Times New Roman"/>
                <a:cs typeface="Times New Roman"/>
              </a:rPr>
              <a:t>CoM</a:t>
            </a:r>
            <a:r>
              <a:rPr lang="hu-HU" sz="2400" dirty="0" smtClean="0">
                <a:latin typeface="Times New Roman"/>
                <a:cs typeface="Times New Roman"/>
              </a:rPr>
              <a:t> mindig csak egyetlen támaszláb fölött van</a:t>
            </a:r>
            <a:endParaRPr sz="2400" dirty="0">
              <a:latin typeface="Times New Roman"/>
              <a:cs typeface="Times New Roman"/>
            </a:endParaRPr>
          </a:p>
          <a:p>
            <a:pPr marL="355600" marR="42545" indent="-342900">
              <a:lnSpc>
                <a:spcPct val="100000"/>
              </a:lnSpc>
              <a:spcBef>
                <a:spcPts val="575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  <a:tab pos="1523365" algn="l"/>
              </a:tabLst>
            </a:pPr>
            <a:r>
              <a:rPr lang="hu-HU" sz="2400" dirty="0" smtClean="0">
                <a:latin typeface="Times New Roman"/>
                <a:cs typeface="Times New Roman"/>
              </a:rPr>
              <a:t>A csökkent alátámasztási felület kompenzálására a térd funkcionális </a:t>
            </a:r>
            <a:r>
              <a:rPr lang="hu-HU" sz="2400" dirty="0" err="1" smtClean="0">
                <a:latin typeface="Times New Roman"/>
                <a:cs typeface="Times New Roman"/>
              </a:rPr>
              <a:t>varus</a:t>
            </a:r>
            <a:r>
              <a:rPr lang="hu-HU" sz="2400" dirty="0" smtClean="0">
                <a:latin typeface="Times New Roman"/>
                <a:cs typeface="Times New Roman"/>
              </a:rPr>
              <a:t> állása megnő </a:t>
            </a:r>
            <a:r>
              <a:rPr lang="hu-HU" sz="2400" dirty="0" err="1" smtClean="0">
                <a:latin typeface="Times New Roman"/>
                <a:cs typeface="Times New Roman"/>
              </a:rPr>
              <a:t>kb</a:t>
            </a:r>
            <a:r>
              <a:rPr lang="hu-HU" sz="2400" smtClean="0">
                <a:latin typeface="Times New Roman"/>
                <a:cs typeface="Times New Roman"/>
              </a:rPr>
              <a:t> 5°-kal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08029" y="332656"/>
            <a:ext cx="812794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Futás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371191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4" descr="E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5073"/>
            <a:ext cx="4386263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097" y="1717698"/>
            <a:ext cx="4638675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508029" y="332656"/>
            <a:ext cx="812794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Futás</a:t>
            </a:r>
            <a:endParaRPr lang="hu-HU" sz="40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386263" y="1071367"/>
            <a:ext cx="44644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b="1" dirty="0">
                <a:latin typeface="Times New Roman" pitchFamily="18" charset="0"/>
              </a:rPr>
              <a:t>Az izmok elektromos </a:t>
            </a:r>
            <a:r>
              <a:rPr lang="hu-HU" b="1" dirty="0" smtClean="0">
                <a:latin typeface="Times New Roman" pitchFamily="18" charset="0"/>
              </a:rPr>
              <a:t>aktivitása (EMG): futás vs. járás</a:t>
            </a:r>
            <a:endParaRPr lang="hu-HU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29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354" name="Object 4"/>
          <p:cNvGraphicFramePr>
            <a:graphicFrameLocks noChangeAspect="1"/>
          </p:cNvGraphicFramePr>
          <p:nvPr/>
        </p:nvGraphicFramePr>
        <p:xfrm>
          <a:off x="34925" y="1620838"/>
          <a:ext cx="8858250" cy="370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2" name="Bitmap Image" r:id="rId3" imgW="5982535" imgH="2505425" progId="Paint.Picture">
                  <p:embed/>
                </p:oleObj>
              </mc:Choice>
              <mc:Fallback>
                <p:oleObj name="Bitmap Image" r:id="rId3" imgW="5982535" imgH="250542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1620838"/>
                        <a:ext cx="8858250" cy="3708400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5" name="Rectangle 5"/>
          <p:cNvSpPr>
            <a:spLocks noChangeArrowheads="1"/>
          </p:cNvSpPr>
          <p:nvPr/>
        </p:nvSpPr>
        <p:spPr bwMode="auto">
          <a:xfrm>
            <a:off x="684213" y="6143625"/>
            <a:ext cx="7200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/>
              <a:t>Tom F. Novacheck</a:t>
            </a:r>
            <a:r>
              <a:rPr lang="hu-HU" sz="1200"/>
              <a:t>:</a:t>
            </a:r>
            <a:r>
              <a:rPr lang="en-US" sz="1200"/>
              <a:t> The biomechanics of running</a:t>
            </a:r>
            <a:r>
              <a:rPr lang="hu-HU" sz="1200"/>
              <a:t>. </a:t>
            </a:r>
            <a:r>
              <a:rPr lang="en-US" sz="1000"/>
              <a:t>Gait and Posture 7 (1998) 77–95</a:t>
            </a:r>
            <a:r>
              <a:rPr lang="hu-HU" sz="1000"/>
              <a:t> (running.pdf)</a:t>
            </a:r>
            <a:endParaRPr lang="en-US" sz="700"/>
          </a:p>
          <a:p>
            <a:endParaRPr lang="en-US" sz="700"/>
          </a:p>
        </p:txBody>
      </p:sp>
      <p:sp>
        <p:nvSpPr>
          <p:cNvPr id="100356" name="Text Box 6"/>
          <p:cNvSpPr txBox="1">
            <a:spLocks noChangeArrowheads="1"/>
          </p:cNvSpPr>
          <p:nvPr/>
        </p:nvSpPr>
        <p:spPr bwMode="auto">
          <a:xfrm>
            <a:off x="1285875" y="1052736"/>
            <a:ext cx="6324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400" b="1" dirty="0">
                <a:latin typeface="Times New Roman" pitchFamily="18" charset="0"/>
              </a:rPr>
              <a:t>Az egyes izmok részesülése az összes munkából</a:t>
            </a:r>
          </a:p>
        </p:txBody>
      </p:sp>
      <p:sp>
        <p:nvSpPr>
          <p:cNvPr id="5" name="Ív 4"/>
          <p:cNvSpPr/>
          <p:nvPr/>
        </p:nvSpPr>
        <p:spPr>
          <a:xfrm rot="16200000">
            <a:off x="3184525" y="2044700"/>
            <a:ext cx="1714500" cy="1714500"/>
          </a:xfrm>
          <a:prstGeom prst="arc">
            <a:avLst>
              <a:gd name="adj1" fmla="val 12702735"/>
              <a:gd name="adj2" fmla="val 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6" name="Ív 5"/>
          <p:cNvSpPr/>
          <p:nvPr/>
        </p:nvSpPr>
        <p:spPr>
          <a:xfrm rot="16200000">
            <a:off x="6122194" y="1821656"/>
            <a:ext cx="2071688" cy="2143125"/>
          </a:xfrm>
          <a:prstGeom prst="arc">
            <a:avLst>
              <a:gd name="adj1" fmla="val 14490182"/>
              <a:gd name="adj2" fmla="val 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" name="Ív 6"/>
          <p:cNvSpPr/>
          <p:nvPr/>
        </p:nvSpPr>
        <p:spPr>
          <a:xfrm rot="16200000">
            <a:off x="1313657" y="2542381"/>
            <a:ext cx="658812" cy="714375"/>
          </a:xfrm>
          <a:prstGeom prst="arc">
            <a:avLst>
              <a:gd name="adj1" fmla="val 10489773"/>
              <a:gd name="adj2" fmla="val 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1143000" y="4572000"/>
            <a:ext cx="1285875" cy="400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u-HU" sz="2000" b="1" dirty="0"/>
              <a:t>Járás</a:t>
            </a:r>
            <a:endParaRPr lang="en-US" sz="2000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500438" y="4572000"/>
            <a:ext cx="1285875" cy="400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u-HU" sz="2000" b="1" dirty="0"/>
              <a:t>Futás</a:t>
            </a:r>
            <a:endParaRPr lang="en-US" sz="2000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6786563" y="4572000"/>
            <a:ext cx="1285875" cy="400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u-HU" sz="2000" b="1" dirty="0"/>
              <a:t>Futás</a:t>
            </a:r>
            <a:endParaRPr lang="en-US" sz="2000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508029" y="332656"/>
            <a:ext cx="812794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Futás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424192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764540" y="1484784"/>
            <a:ext cx="7470140" cy="3939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FFFF00"/>
              </a:buClr>
              <a:buSzPct val="75000"/>
              <a:buFont typeface="Wingdings"/>
              <a:buChar char=""/>
              <a:tabLst>
                <a:tab pos="356235" algn="l"/>
              </a:tabLst>
            </a:pPr>
            <a:r>
              <a:rPr lang="hu-HU" sz="3200" dirty="0" smtClean="0">
                <a:latin typeface="Times New Roman"/>
                <a:cs typeface="Times New Roman"/>
              </a:rPr>
              <a:t>Urbanizált világban nagyon fontos funkció</a:t>
            </a:r>
          </a:p>
          <a:p>
            <a:pPr marL="355600" marR="5080" indent="-342900">
              <a:lnSpc>
                <a:spcPct val="100000"/>
              </a:lnSpc>
              <a:buClr>
                <a:srgbClr val="FFFF00"/>
              </a:buClr>
              <a:buSzPct val="75000"/>
              <a:buFont typeface="Wingdings"/>
              <a:buChar char=""/>
              <a:tabLst>
                <a:tab pos="356235" algn="l"/>
              </a:tabLst>
            </a:pPr>
            <a:r>
              <a:rPr lang="hu-HU" sz="3200" dirty="0" smtClean="0">
                <a:latin typeface="Times New Roman"/>
                <a:cs typeface="Times New Roman"/>
              </a:rPr>
              <a:t>Sok hasonlóságot mutat a sík talajon járással</a:t>
            </a:r>
          </a:p>
          <a:p>
            <a:pPr marL="355600" marR="5080" indent="-342900">
              <a:lnSpc>
                <a:spcPct val="100000"/>
              </a:lnSpc>
              <a:buClr>
                <a:srgbClr val="FFFF00"/>
              </a:buClr>
              <a:buSzPct val="75000"/>
              <a:buFont typeface="Wingdings"/>
              <a:buChar char=""/>
              <a:tabLst>
                <a:tab pos="356235" algn="l"/>
              </a:tabLst>
            </a:pPr>
            <a:r>
              <a:rPr lang="hu-HU" sz="3200" dirty="0" smtClean="0">
                <a:latin typeface="Times New Roman"/>
                <a:cs typeface="Times New Roman"/>
              </a:rPr>
              <a:t>A két mozgás közötti különbségnek nagyon jelentősége van a betegpopulációban</a:t>
            </a:r>
            <a:endParaRPr sz="4650" dirty="0">
              <a:latin typeface="Times New Roman"/>
              <a:cs typeface="Times New Roman"/>
            </a:endParaRPr>
          </a:p>
          <a:p>
            <a:pPr marL="355600" marR="60325" indent="-342900">
              <a:lnSpc>
                <a:spcPct val="100000"/>
              </a:lnSpc>
              <a:buClr>
                <a:srgbClr val="FFFF00"/>
              </a:buClr>
              <a:buSzPct val="75000"/>
              <a:buFont typeface="Wingdings"/>
              <a:buChar char=""/>
              <a:tabLst>
                <a:tab pos="356235" algn="l"/>
              </a:tabLst>
            </a:pPr>
            <a:r>
              <a:rPr lang="hu-HU" sz="3200" dirty="0" smtClean="0">
                <a:latin typeface="Times New Roman"/>
                <a:cs typeface="Times New Roman"/>
              </a:rPr>
              <a:t>A sík talajon járáshoz szükséges izomerő és ROM megléte nem biztosíték rá, hogy a beteg lépcsőn is tud járni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187624" y="332656"/>
            <a:ext cx="704705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5400" dirty="0" smtClean="0"/>
              <a:t>Lépcsőn járás</a:t>
            </a:r>
            <a:endParaRPr lang="hu-HU" sz="5400" dirty="0"/>
          </a:p>
        </p:txBody>
      </p:sp>
    </p:spTree>
    <p:extLst>
      <p:ext uri="{BB962C8B-B14F-4D97-AF65-F5344CB8AC3E}">
        <p14:creationId xmlns:p14="http://schemas.microsoft.com/office/powerpoint/2010/main" val="40805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764539" y="1268760"/>
            <a:ext cx="7583805" cy="465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FFFF00"/>
              </a:buClr>
              <a:buSzPct val="75000"/>
              <a:buFont typeface="Wingdings"/>
              <a:buChar char=""/>
              <a:tabLst>
                <a:tab pos="356235" algn="l"/>
              </a:tabLst>
            </a:pPr>
            <a:r>
              <a:rPr lang="hu-HU" sz="3200" dirty="0" smtClean="0">
                <a:latin typeface="Times New Roman"/>
                <a:cs typeface="Times New Roman"/>
              </a:rPr>
              <a:t>A törzs mozgásterjedelme sík talajon hasonlít a lefelé lépcsőzés közben törzs mozgásterjedelméhez, de különbözik a felfelé lépcsőzéstől, ahol a törzs flexió legalább az előbbiek kétszerese</a:t>
            </a:r>
            <a:endParaRPr sz="3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00"/>
              </a:buClr>
              <a:buFont typeface="Wingdings"/>
              <a:buChar char=""/>
            </a:pPr>
            <a:endParaRPr sz="4650" dirty="0">
              <a:latin typeface="Times New Roman"/>
              <a:cs typeface="Times New Roman"/>
            </a:endParaRPr>
          </a:p>
          <a:p>
            <a:pPr marL="355600" marR="70485" indent="-342900">
              <a:lnSpc>
                <a:spcPct val="100000"/>
              </a:lnSpc>
              <a:buClr>
                <a:srgbClr val="FFFF00"/>
              </a:buClr>
              <a:buSzPct val="75000"/>
              <a:buFont typeface="Wingdings"/>
              <a:buChar char=""/>
              <a:tabLst>
                <a:tab pos="356235" algn="l"/>
              </a:tabLst>
            </a:pPr>
            <a:r>
              <a:rPr lang="hu-HU" sz="3200" dirty="0" smtClean="0">
                <a:latin typeface="Times New Roman"/>
                <a:cs typeface="Times New Roman"/>
              </a:rPr>
              <a:t>Lépcsőn járás során ugyanúgy megvan a lendítő és támaszfázis illetve a </a:t>
            </a:r>
            <a:r>
              <a:rPr lang="hu-HU" sz="3200" dirty="0" err="1" smtClean="0">
                <a:latin typeface="Times New Roman"/>
                <a:cs typeface="Times New Roman"/>
              </a:rPr>
              <a:t>fej-karok-törzs</a:t>
            </a:r>
            <a:r>
              <a:rPr lang="hu-HU" sz="3200" dirty="0" smtClean="0">
                <a:latin typeface="Times New Roman"/>
                <a:cs typeface="Times New Roman"/>
              </a:rPr>
              <a:t> alátámasztásának szükségessége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08029" y="332656"/>
            <a:ext cx="812794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Lépcsőn járás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275726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471536" y="1660567"/>
            <a:ext cx="8136255" cy="39677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FFFF00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lang="hu-HU" sz="2800" spc="-5" dirty="0" smtClean="0">
                <a:latin typeface="Times New Roman"/>
                <a:cs typeface="Times New Roman"/>
              </a:rPr>
              <a:t>A csípő, térd és boka mozgása, illetve a térdfeszítők mozgása 3x nagyobb volt mind lépcsőn felfelé, mind lefelé járás esetén, a sík terepen való járáshoz viszonyítva</a:t>
            </a:r>
            <a:endParaRPr sz="4050" dirty="0" smtClean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FFFF00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lang="hu-HU" sz="2800" spc="-5" dirty="0" smtClean="0">
                <a:latin typeface="Times New Roman"/>
                <a:cs typeface="Times New Roman"/>
              </a:rPr>
              <a:t>A boka forgatónyomatéka megközelítőleg ugyanakkora</a:t>
            </a:r>
            <a:endParaRPr sz="2800" dirty="0" smtClean="0">
              <a:latin typeface="Times New Roman"/>
              <a:cs typeface="Times New Roman"/>
            </a:endParaRPr>
          </a:p>
          <a:p>
            <a:pPr marL="355600" marR="127635" indent="-342900">
              <a:lnSpc>
                <a:spcPct val="100000"/>
              </a:lnSpc>
              <a:spcBef>
                <a:spcPts val="675"/>
              </a:spcBef>
              <a:buClr>
                <a:srgbClr val="FFFF00"/>
              </a:buClr>
              <a:buSzPct val="75000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lang="hu-HU" sz="2800" spc="-5" dirty="0" smtClean="0">
                <a:latin typeface="Times New Roman"/>
                <a:cs typeface="Times New Roman"/>
              </a:rPr>
              <a:t>Energiatermelés és koncentrikus kontrakció felfelé lépcsőzéskor történik, lefelé pedig főleg energiaelnyelés és excentrikus izomműködés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08029" y="332656"/>
            <a:ext cx="812794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Lépcsőn járás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200962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7664" y="1196752"/>
            <a:ext cx="6477926" cy="4702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zövegdoboz 2"/>
          <p:cNvSpPr txBox="1"/>
          <p:nvPr/>
        </p:nvSpPr>
        <p:spPr>
          <a:xfrm>
            <a:off x="508029" y="332656"/>
            <a:ext cx="812794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Lépcsőn járás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331352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2636912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Kinetika</a:t>
            </a:r>
            <a:endParaRPr lang="en-US" dirty="0"/>
          </a:p>
        </p:txBody>
      </p:sp>
      <p:sp>
        <p:nvSpPr>
          <p:cNvPr id="2" name="Szövegdoboz 1"/>
          <p:cNvSpPr txBox="1"/>
          <p:nvPr/>
        </p:nvSpPr>
        <p:spPr>
          <a:xfrm>
            <a:off x="3383868" y="462177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Járás közben ható erők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1999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1042988" y="2708275"/>
            <a:ext cx="7129462" cy="14446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539750" y="2997200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/>
              <a:t>0</a:t>
            </a:r>
            <a:endParaRPr lang="en-US" b="1"/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7667625" y="2997200"/>
            <a:ext cx="1008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 dirty="0"/>
              <a:t>12 </a:t>
            </a:r>
            <a:r>
              <a:rPr lang="hu-HU" b="1" dirty="0" smtClean="0"/>
              <a:t>m/s</a:t>
            </a:r>
            <a:endParaRPr lang="en-US" b="1" dirty="0"/>
          </a:p>
        </p:txBody>
      </p:sp>
      <p:sp>
        <p:nvSpPr>
          <p:cNvPr id="27653" name="Text Box 8"/>
          <p:cNvSpPr txBox="1">
            <a:spLocks noChangeArrowheads="1"/>
          </p:cNvSpPr>
          <p:nvPr/>
        </p:nvSpPr>
        <p:spPr bwMode="auto">
          <a:xfrm>
            <a:off x="5724525" y="1773238"/>
            <a:ext cx="1079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b="1"/>
              <a:t>Futás</a:t>
            </a:r>
            <a:endParaRPr lang="en-US" b="1"/>
          </a:p>
        </p:txBody>
      </p:sp>
      <p:sp>
        <p:nvSpPr>
          <p:cNvPr id="27654" name="Text Box 9"/>
          <p:cNvSpPr txBox="1">
            <a:spLocks noChangeArrowheads="1"/>
          </p:cNvSpPr>
          <p:nvPr/>
        </p:nvSpPr>
        <p:spPr bwMode="auto">
          <a:xfrm>
            <a:off x="4787900" y="2270125"/>
            <a:ext cx="1079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b="1"/>
              <a:t>Lassú</a:t>
            </a:r>
            <a:endParaRPr lang="en-US" b="1"/>
          </a:p>
        </p:txBody>
      </p:sp>
      <p:sp>
        <p:nvSpPr>
          <p:cNvPr id="27655" name="Text Box 10"/>
          <p:cNvSpPr txBox="1">
            <a:spLocks noChangeArrowheads="1"/>
          </p:cNvSpPr>
          <p:nvPr/>
        </p:nvSpPr>
        <p:spPr bwMode="auto">
          <a:xfrm>
            <a:off x="6877050" y="2270125"/>
            <a:ext cx="1079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b="1"/>
              <a:t>Vágta</a:t>
            </a:r>
            <a:endParaRPr lang="en-US" b="1"/>
          </a:p>
        </p:txBody>
      </p:sp>
      <p:sp>
        <p:nvSpPr>
          <p:cNvPr id="27656" name="Text Box 11"/>
          <p:cNvSpPr txBox="1">
            <a:spLocks noChangeArrowheads="1"/>
          </p:cNvSpPr>
          <p:nvPr/>
        </p:nvSpPr>
        <p:spPr bwMode="auto">
          <a:xfrm>
            <a:off x="107950" y="2557463"/>
            <a:ext cx="1079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b="1"/>
              <a:t>Állás</a:t>
            </a:r>
            <a:endParaRPr lang="en-US" b="1"/>
          </a:p>
        </p:txBody>
      </p:sp>
      <p:sp>
        <p:nvSpPr>
          <p:cNvPr id="27657" name="Text Box 12"/>
          <p:cNvSpPr txBox="1">
            <a:spLocks noChangeArrowheads="1"/>
          </p:cNvSpPr>
          <p:nvPr/>
        </p:nvSpPr>
        <p:spPr bwMode="auto">
          <a:xfrm>
            <a:off x="2484438" y="1773238"/>
            <a:ext cx="1079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b="1"/>
              <a:t>Járás</a:t>
            </a:r>
            <a:endParaRPr lang="en-US" b="1"/>
          </a:p>
        </p:txBody>
      </p:sp>
      <p:sp>
        <p:nvSpPr>
          <p:cNvPr id="27658" name="Text Box 13"/>
          <p:cNvSpPr txBox="1">
            <a:spLocks noChangeArrowheads="1"/>
          </p:cNvSpPr>
          <p:nvPr/>
        </p:nvSpPr>
        <p:spPr bwMode="auto">
          <a:xfrm>
            <a:off x="971550" y="2349500"/>
            <a:ext cx="8651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1600" b="1"/>
              <a:t>Lassú</a:t>
            </a:r>
            <a:endParaRPr lang="en-US" sz="1600" b="1"/>
          </a:p>
        </p:txBody>
      </p:sp>
      <p:sp>
        <p:nvSpPr>
          <p:cNvPr id="27659" name="Text Box 14"/>
          <p:cNvSpPr txBox="1">
            <a:spLocks noChangeArrowheads="1"/>
          </p:cNvSpPr>
          <p:nvPr/>
        </p:nvSpPr>
        <p:spPr bwMode="auto">
          <a:xfrm>
            <a:off x="1763713" y="2349500"/>
            <a:ext cx="936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1600" b="1"/>
              <a:t>Normál</a:t>
            </a:r>
            <a:endParaRPr lang="en-US" sz="1600" b="1"/>
          </a:p>
        </p:txBody>
      </p:sp>
      <p:sp>
        <p:nvSpPr>
          <p:cNvPr id="27660" name="Text Box 15"/>
          <p:cNvSpPr txBox="1">
            <a:spLocks noChangeArrowheads="1"/>
          </p:cNvSpPr>
          <p:nvPr/>
        </p:nvSpPr>
        <p:spPr bwMode="auto">
          <a:xfrm>
            <a:off x="2627313" y="2349500"/>
            <a:ext cx="936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1600" b="1"/>
              <a:t>Gyors</a:t>
            </a:r>
            <a:endParaRPr lang="en-US" sz="1600" b="1"/>
          </a:p>
        </p:txBody>
      </p:sp>
      <p:sp>
        <p:nvSpPr>
          <p:cNvPr id="27661" name="Text Box 16"/>
          <p:cNvSpPr txBox="1">
            <a:spLocks noChangeArrowheads="1"/>
          </p:cNvSpPr>
          <p:nvPr/>
        </p:nvSpPr>
        <p:spPr bwMode="auto">
          <a:xfrm>
            <a:off x="3419475" y="2349500"/>
            <a:ext cx="1223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1600" b="1"/>
              <a:t>Gyaloglás</a:t>
            </a:r>
            <a:endParaRPr lang="en-US" sz="1600" b="1"/>
          </a:p>
        </p:txBody>
      </p:sp>
      <p:sp>
        <p:nvSpPr>
          <p:cNvPr id="27662" name="Line 17"/>
          <p:cNvSpPr>
            <a:spLocks noChangeShapeType="1"/>
          </p:cNvSpPr>
          <p:nvPr/>
        </p:nvSpPr>
        <p:spPr bwMode="auto">
          <a:xfrm>
            <a:off x="4643438" y="1700213"/>
            <a:ext cx="0" cy="3673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3" name="Line 18"/>
          <p:cNvSpPr>
            <a:spLocks noChangeShapeType="1"/>
          </p:cNvSpPr>
          <p:nvPr/>
        </p:nvSpPr>
        <p:spPr bwMode="auto">
          <a:xfrm>
            <a:off x="1692275" y="2492375"/>
            <a:ext cx="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4" name="Text Box 19"/>
          <p:cNvSpPr txBox="1">
            <a:spLocks noChangeArrowheads="1"/>
          </p:cNvSpPr>
          <p:nvPr/>
        </p:nvSpPr>
        <p:spPr bwMode="auto">
          <a:xfrm>
            <a:off x="1042988" y="2997200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1600" b="1"/>
              <a:t>&lt; 1.3</a:t>
            </a:r>
            <a:endParaRPr lang="en-US" sz="1600" b="1"/>
          </a:p>
        </p:txBody>
      </p:sp>
      <p:sp>
        <p:nvSpPr>
          <p:cNvPr id="27665" name="Text Box 20"/>
          <p:cNvSpPr txBox="1">
            <a:spLocks noChangeArrowheads="1"/>
          </p:cNvSpPr>
          <p:nvPr/>
        </p:nvSpPr>
        <p:spPr bwMode="auto">
          <a:xfrm>
            <a:off x="1836738" y="2997200"/>
            <a:ext cx="6477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1600" b="1"/>
              <a:t>1.3-1.5</a:t>
            </a:r>
            <a:endParaRPr lang="en-US" sz="1600" b="1"/>
          </a:p>
        </p:txBody>
      </p:sp>
      <p:sp>
        <p:nvSpPr>
          <p:cNvPr id="27666" name="Text Box 21"/>
          <p:cNvSpPr txBox="1">
            <a:spLocks noChangeArrowheads="1"/>
          </p:cNvSpPr>
          <p:nvPr/>
        </p:nvSpPr>
        <p:spPr bwMode="auto">
          <a:xfrm>
            <a:off x="2627313" y="2997200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1600" b="1"/>
              <a:t>&gt; 1.5</a:t>
            </a:r>
            <a:endParaRPr lang="en-US" sz="1600" b="1"/>
          </a:p>
        </p:txBody>
      </p:sp>
      <p:sp>
        <p:nvSpPr>
          <p:cNvPr id="27667" name="Text Box 22"/>
          <p:cNvSpPr txBox="1">
            <a:spLocks noChangeArrowheads="1"/>
          </p:cNvSpPr>
          <p:nvPr/>
        </p:nvSpPr>
        <p:spPr bwMode="auto">
          <a:xfrm>
            <a:off x="4068763" y="2997200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1600" b="1"/>
              <a:t>3.0</a:t>
            </a:r>
            <a:endParaRPr lang="en-US" sz="1600" b="1"/>
          </a:p>
        </p:txBody>
      </p:sp>
      <p:sp>
        <p:nvSpPr>
          <p:cNvPr id="27668" name="Line 23"/>
          <p:cNvSpPr>
            <a:spLocks noChangeShapeType="1"/>
          </p:cNvSpPr>
          <p:nvPr/>
        </p:nvSpPr>
        <p:spPr bwMode="auto">
          <a:xfrm>
            <a:off x="6732588" y="22764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69" name="Text Box 24"/>
          <p:cNvSpPr txBox="1">
            <a:spLocks noChangeArrowheads="1"/>
          </p:cNvSpPr>
          <p:nvPr/>
        </p:nvSpPr>
        <p:spPr bwMode="auto">
          <a:xfrm>
            <a:off x="6372225" y="2997200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1600" b="1"/>
              <a:t>&gt; 9.0</a:t>
            </a:r>
            <a:endParaRPr lang="en-US" sz="1600" b="1"/>
          </a:p>
        </p:txBody>
      </p:sp>
      <p:sp>
        <p:nvSpPr>
          <p:cNvPr id="27670" name="Text Box 25"/>
          <p:cNvSpPr txBox="1">
            <a:spLocks noChangeArrowheads="1"/>
          </p:cNvSpPr>
          <p:nvPr/>
        </p:nvSpPr>
        <p:spPr bwMode="auto">
          <a:xfrm>
            <a:off x="611188" y="3933825"/>
            <a:ext cx="1584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/>
              <a:t>Talajfogás</a:t>
            </a:r>
            <a:endParaRPr lang="en-US" b="1"/>
          </a:p>
        </p:txBody>
      </p:sp>
      <p:sp>
        <p:nvSpPr>
          <p:cNvPr id="27671" name="Text Box 26"/>
          <p:cNvSpPr txBox="1">
            <a:spLocks noChangeArrowheads="1"/>
          </p:cNvSpPr>
          <p:nvPr/>
        </p:nvSpPr>
        <p:spPr bwMode="auto">
          <a:xfrm>
            <a:off x="1763713" y="4652963"/>
            <a:ext cx="21605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/>
              <a:t>Sarok</a:t>
            </a:r>
            <a:endParaRPr lang="en-US"/>
          </a:p>
        </p:txBody>
      </p:sp>
      <p:sp>
        <p:nvSpPr>
          <p:cNvPr id="27672" name="Text Box 27"/>
          <p:cNvSpPr txBox="1">
            <a:spLocks noChangeArrowheads="1"/>
          </p:cNvSpPr>
          <p:nvPr/>
        </p:nvSpPr>
        <p:spPr bwMode="auto">
          <a:xfrm>
            <a:off x="4859338" y="4646613"/>
            <a:ext cx="194468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/>
              <a:t>Sarok (80%), talp elülső harmada (20%)</a:t>
            </a:r>
            <a:endParaRPr lang="en-US"/>
          </a:p>
        </p:txBody>
      </p:sp>
      <p:sp>
        <p:nvSpPr>
          <p:cNvPr id="27673" name="Line 28"/>
          <p:cNvSpPr>
            <a:spLocks noChangeShapeType="1"/>
          </p:cNvSpPr>
          <p:nvPr/>
        </p:nvSpPr>
        <p:spPr bwMode="auto">
          <a:xfrm>
            <a:off x="6732588" y="4365625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674" name="Text Box 29"/>
          <p:cNvSpPr txBox="1">
            <a:spLocks noChangeArrowheads="1"/>
          </p:cNvSpPr>
          <p:nvPr/>
        </p:nvSpPr>
        <p:spPr bwMode="auto">
          <a:xfrm>
            <a:off x="7092950" y="4508500"/>
            <a:ext cx="12239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/>
              <a:t>talp elülső harmada</a:t>
            </a:r>
            <a:endParaRPr lang="en-US"/>
          </a:p>
        </p:txBody>
      </p:sp>
      <p:pic>
        <p:nvPicPr>
          <p:cNvPr id="2078" name="Picture 30" descr="s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77" y="4300538"/>
            <a:ext cx="1389063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609600" y="188640"/>
            <a:ext cx="8229600" cy="108012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A </a:t>
            </a:r>
            <a:r>
              <a:rPr lang="hu-HU" dirty="0"/>
              <a:t>helyváltoztató mozgás fajtái és viszonyuk a haladási </a:t>
            </a:r>
            <a:r>
              <a:rPr lang="hu-HU" dirty="0" smtClean="0"/>
              <a:t>sebességhez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30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Szövegdoboz 2"/>
          <p:cNvSpPr txBox="1">
            <a:spLocks noChangeArrowheads="1"/>
          </p:cNvSpPr>
          <p:nvPr/>
        </p:nvSpPr>
        <p:spPr bwMode="auto">
          <a:xfrm>
            <a:off x="1042988" y="2349500"/>
            <a:ext cx="6624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2800" b="1" i="1"/>
              <a:t>Inverz és direkt dinamikai számítások</a:t>
            </a:r>
            <a:endParaRPr lang="en-US" sz="2800" b="1" i="1"/>
          </a:p>
        </p:txBody>
      </p:sp>
      <p:sp>
        <p:nvSpPr>
          <p:cNvPr id="73732" name="Szövegdoboz 3"/>
          <p:cNvSpPr txBox="1">
            <a:spLocks noChangeArrowheads="1"/>
          </p:cNvSpPr>
          <p:nvPr/>
        </p:nvSpPr>
        <p:spPr bwMode="auto">
          <a:xfrm>
            <a:off x="1116013" y="3284538"/>
            <a:ext cx="648017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hu-HU" sz="2800" b="1" i="1" dirty="0"/>
              <a:t> Forgatónyomaték</a:t>
            </a:r>
          </a:p>
          <a:p>
            <a:pPr eaLnBrk="1" hangingPunct="1">
              <a:buFont typeface="Arial" charset="0"/>
              <a:buChar char="•"/>
            </a:pPr>
            <a:r>
              <a:rPr lang="hu-HU" sz="2800" b="1" i="1" dirty="0"/>
              <a:t> Erő</a:t>
            </a:r>
          </a:p>
          <a:p>
            <a:pPr eaLnBrk="1" hangingPunct="1">
              <a:buFont typeface="Arial" charset="0"/>
              <a:buChar char="•"/>
            </a:pPr>
            <a:r>
              <a:rPr lang="hu-HU" sz="2800" b="1" i="1" dirty="0"/>
              <a:t> Munkavégzés</a:t>
            </a:r>
          </a:p>
          <a:p>
            <a:pPr eaLnBrk="1" hangingPunct="1">
              <a:buFont typeface="Arial" charset="0"/>
              <a:buChar char="•"/>
            </a:pPr>
            <a:r>
              <a:rPr lang="hu-HU" sz="2800" b="1" i="1" dirty="0"/>
              <a:t> Teljesítmény</a:t>
            </a:r>
          </a:p>
          <a:p>
            <a:pPr eaLnBrk="1" hangingPunct="1">
              <a:buFont typeface="Arial" charset="0"/>
              <a:buChar char="•"/>
            </a:pPr>
            <a:r>
              <a:rPr lang="hu-HU" sz="2800" b="1" i="1" dirty="0"/>
              <a:t> Hatásfok</a:t>
            </a:r>
            <a:endParaRPr lang="en-US" sz="2800" b="1" i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55785" y="332656"/>
            <a:ext cx="8229600" cy="792088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Ízületi kinetika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9271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62" y="4801219"/>
            <a:ext cx="2532785" cy="2012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34" y="783040"/>
            <a:ext cx="2786063" cy="199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71" y="2912275"/>
            <a:ext cx="2786063" cy="188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Szövegdoboz 6"/>
          <p:cNvSpPr txBox="1">
            <a:spLocks noChangeArrowheads="1"/>
          </p:cNvSpPr>
          <p:nvPr/>
        </p:nvSpPr>
        <p:spPr bwMode="auto">
          <a:xfrm>
            <a:off x="-41813" y="2223734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2000" b="1" i="1" dirty="0"/>
              <a:t>Csípő</a:t>
            </a:r>
          </a:p>
        </p:txBody>
      </p:sp>
      <p:sp>
        <p:nvSpPr>
          <p:cNvPr id="62470" name="Szövegdoboz 7"/>
          <p:cNvSpPr txBox="1">
            <a:spLocks noChangeArrowheads="1"/>
          </p:cNvSpPr>
          <p:nvPr/>
        </p:nvSpPr>
        <p:spPr bwMode="auto">
          <a:xfrm>
            <a:off x="0" y="4117026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2000" b="1" i="1" dirty="0"/>
              <a:t>Térd</a:t>
            </a:r>
          </a:p>
        </p:txBody>
      </p:sp>
      <p:sp>
        <p:nvSpPr>
          <p:cNvPr id="62471" name="Szövegdoboz 8"/>
          <p:cNvSpPr txBox="1">
            <a:spLocks noChangeArrowheads="1"/>
          </p:cNvSpPr>
          <p:nvPr/>
        </p:nvSpPr>
        <p:spPr bwMode="auto">
          <a:xfrm>
            <a:off x="-22606" y="5633953"/>
            <a:ext cx="922198" cy="132343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2000" b="1" i="1" dirty="0" smtClean="0"/>
              <a:t/>
            </a:r>
            <a:br>
              <a:rPr lang="hu-HU" sz="2000" b="1" i="1" dirty="0" smtClean="0"/>
            </a:br>
            <a:r>
              <a:rPr lang="hu-HU" sz="2000" b="1" i="1" dirty="0" smtClean="0"/>
              <a:t/>
            </a:r>
            <a:br>
              <a:rPr lang="hu-HU" sz="2000" b="1" i="1" dirty="0" smtClean="0"/>
            </a:br>
            <a:r>
              <a:rPr lang="hu-HU" sz="2000" b="1" i="1" dirty="0" smtClean="0"/>
              <a:t>Boka</a:t>
            </a:r>
            <a:br>
              <a:rPr lang="hu-HU" sz="2000" b="1" i="1" dirty="0" smtClean="0"/>
            </a:br>
            <a:endParaRPr lang="hu-HU" sz="2000" b="1" i="1" dirty="0"/>
          </a:p>
        </p:txBody>
      </p:sp>
      <p:cxnSp>
        <p:nvCxnSpPr>
          <p:cNvPr id="23" name="Egyenes összekötő 22"/>
          <p:cNvCxnSpPr/>
          <p:nvPr/>
        </p:nvCxnSpPr>
        <p:spPr>
          <a:xfrm>
            <a:off x="2699792" y="1946434"/>
            <a:ext cx="0" cy="4652629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églalap 23"/>
          <p:cNvSpPr/>
          <p:nvPr/>
        </p:nvSpPr>
        <p:spPr>
          <a:xfrm>
            <a:off x="1243440" y="6385069"/>
            <a:ext cx="1456352" cy="45719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5" name="Téglalap 24"/>
          <p:cNvSpPr/>
          <p:nvPr/>
        </p:nvSpPr>
        <p:spPr>
          <a:xfrm>
            <a:off x="1243440" y="6479307"/>
            <a:ext cx="813414" cy="4603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2" name="Szövegdoboz 31"/>
          <p:cNvSpPr txBox="1"/>
          <p:nvPr/>
        </p:nvSpPr>
        <p:spPr>
          <a:xfrm>
            <a:off x="1321371" y="118373"/>
            <a:ext cx="2398026" cy="646331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hu-HU" dirty="0">
                <a:solidFill>
                  <a:schemeClr val="tx1"/>
                </a:solidFill>
              </a:rPr>
              <a:t>Ízületi szög – idő görbék</a:t>
            </a:r>
          </a:p>
        </p:txBody>
      </p:sp>
      <p:sp>
        <p:nvSpPr>
          <p:cNvPr id="62487" name="Szövegdoboz 27"/>
          <p:cNvSpPr txBox="1">
            <a:spLocks noChangeArrowheads="1"/>
          </p:cNvSpPr>
          <p:nvPr/>
        </p:nvSpPr>
        <p:spPr bwMode="auto">
          <a:xfrm>
            <a:off x="26260" y="21926"/>
            <a:ext cx="8653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 dirty="0" smtClean="0"/>
              <a:t>Járás</a:t>
            </a:r>
            <a:br>
              <a:rPr lang="hu-HU" sz="1400" dirty="0" smtClean="0"/>
            </a:br>
            <a:r>
              <a:rPr lang="hu-HU" sz="1400" dirty="0" smtClean="0"/>
              <a:t>……….</a:t>
            </a:r>
            <a:endParaRPr lang="hu-HU" sz="1400" dirty="0"/>
          </a:p>
        </p:txBody>
      </p:sp>
      <p:sp>
        <p:nvSpPr>
          <p:cNvPr id="62488" name="Szövegdoboz 29"/>
          <p:cNvSpPr txBox="1">
            <a:spLocks noChangeArrowheads="1"/>
          </p:cNvSpPr>
          <p:nvPr/>
        </p:nvSpPr>
        <p:spPr bwMode="auto">
          <a:xfrm>
            <a:off x="11862" y="602384"/>
            <a:ext cx="1778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 dirty="0" smtClean="0"/>
              <a:t>Futás</a:t>
            </a:r>
            <a:br>
              <a:rPr lang="hu-HU" sz="1400" dirty="0" smtClean="0"/>
            </a:br>
            <a:r>
              <a:rPr lang="hu-HU" sz="1400" dirty="0" smtClean="0"/>
              <a:t>(3,2 m/s)</a:t>
            </a:r>
            <a:br>
              <a:rPr lang="hu-HU" sz="1400" dirty="0" smtClean="0"/>
            </a:br>
            <a:r>
              <a:rPr lang="hu-HU" sz="1400" dirty="0" smtClean="0"/>
              <a:t>________</a:t>
            </a:r>
            <a:endParaRPr lang="hu-HU" sz="1400" dirty="0"/>
          </a:p>
        </p:txBody>
      </p:sp>
      <p:sp>
        <p:nvSpPr>
          <p:cNvPr id="62489" name="Szövegdoboz 32"/>
          <p:cNvSpPr txBox="1">
            <a:spLocks noChangeArrowheads="1"/>
          </p:cNvSpPr>
          <p:nvPr/>
        </p:nvSpPr>
        <p:spPr bwMode="auto">
          <a:xfrm>
            <a:off x="-9236" y="1302417"/>
            <a:ext cx="1778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400" dirty="0" smtClean="0"/>
              <a:t>Futás</a:t>
            </a:r>
            <a:br>
              <a:rPr lang="hu-HU" sz="1400" dirty="0" smtClean="0"/>
            </a:br>
            <a:r>
              <a:rPr lang="hu-HU" sz="1400" dirty="0" smtClean="0"/>
              <a:t>(3,9 m/s)</a:t>
            </a:r>
            <a:br>
              <a:rPr lang="hu-HU" sz="1400" dirty="0" smtClean="0"/>
            </a:br>
            <a:r>
              <a:rPr lang="hu-HU" sz="1400" dirty="0" smtClean="0"/>
              <a:t>- - - - - - - </a:t>
            </a:r>
            <a:endParaRPr lang="hu-HU" sz="1400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888603"/>
            <a:ext cx="2419943" cy="175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405" y="2903691"/>
            <a:ext cx="2375921" cy="181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231" y="4877016"/>
            <a:ext cx="2203608" cy="198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Szövegdoboz 34"/>
          <p:cNvSpPr txBox="1"/>
          <p:nvPr/>
        </p:nvSpPr>
        <p:spPr>
          <a:xfrm>
            <a:off x="3928569" y="101202"/>
            <a:ext cx="2460625" cy="646113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u-HU" dirty="0">
                <a:solidFill>
                  <a:schemeClr val="tx1"/>
                </a:solidFill>
              </a:rPr>
              <a:t>Forgatónyomaték (Nm/kg) – idő görbék</a:t>
            </a:r>
          </a:p>
        </p:txBody>
      </p:sp>
      <p:cxnSp>
        <p:nvCxnSpPr>
          <p:cNvPr id="42" name="Egyenes összekötő 41"/>
          <p:cNvCxnSpPr/>
          <p:nvPr/>
        </p:nvCxnSpPr>
        <p:spPr>
          <a:xfrm>
            <a:off x="5364088" y="1861821"/>
            <a:ext cx="0" cy="4737242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églalap 42"/>
          <p:cNvSpPr/>
          <p:nvPr/>
        </p:nvSpPr>
        <p:spPr>
          <a:xfrm>
            <a:off x="4046411" y="6407617"/>
            <a:ext cx="1317677" cy="45719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4" name="Téglalap 43"/>
          <p:cNvSpPr/>
          <p:nvPr/>
        </p:nvSpPr>
        <p:spPr>
          <a:xfrm>
            <a:off x="3974403" y="6514450"/>
            <a:ext cx="813413" cy="4603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863" y="4936635"/>
            <a:ext cx="2284116" cy="194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églalap 45"/>
          <p:cNvSpPr/>
          <p:nvPr/>
        </p:nvSpPr>
        <p:spPr>
          <a:xfrm>
            <a:off x="6636564" y="6396970"/>
            <a:ext cx="1391820" cy="45719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47" name="Téglalap 46"/>
          <p:cNvSpPr/>
          <p:nvPr/>
        </p:nvSpPr>
        <p:spPr>
          <a:xfrm>
            <a:off x="6636564" y="6514697"/>
            <a:ext cx="815756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194" y="971716"/>
            <a:ext cx="2615598" cy="174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184" y="2975630"/>
            <a:ext cx="2531433" cy="180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" name="Egyenes összekötő 49"/>
          <p:cNvCxnSpPr/>
          <p:nvPr/>
        </p:nvCxnSpPr>
        <p:spPr>
          <a:xfrm>
            <a:off x="8028384" y="1686437"/>
            <a:ext cx="0" cy="4766899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Szövegdoboz 51"/>
          <p:cNvSpPr txBox="1"/>
          <p:nvPr/>
        </p:nvSpPr>
        <p:spPr>
          <a:xfrm>
            <a:off x="6680200" y="111160"/>
            <a:ext cx="2463800" cy="6477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u-HU" dirty="0">
                <a:solidFill>
                  <a:schemeClr val="tx1"/>
                </a:solidFill>
              </a:rPr>
              <a:t>Teljesítmény (Watt/kg) – idő görbék</a:t>
            </a:r>
          </a:p>
        </p:txBody>
      </p:sp>
    </p:spTree>
    <p:extLst>
      <p:ext uri="{BB962C8B-B14F-4D97-AF65-F5344CB8AC3E}">
        <p14:creationId xmlns:p14="http://schemas.microsoft.com/office/powerpoint/2010/main" val="407839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428625"/>
            <a:ext cx="305435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2428875"/>
            <a:ext cx="29987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4357688"/>
            <a:ext cx="278130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Szövegdoboz 4"/>
          <p:cNvSpPr txBox="1">
            <a:spLocks noChangeArrowheads="1"/>
          </p:cNvSpPr>
          <p:nvPr/>
        </p:nvSpPr>
        <p:spPr bwMode="auto">
          <a:xfrm>
            <a:off x="428625" y="928688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2000" b="1" i="1"/>
              <a:t>Csípő</a:t>
            </a:r>
          </a:p>
        </p:txBody>
      </p:sp>
      <p:sp>
        <p:nvSpPr>
          <p:cNvPr id="63494" name="Szövegdoboz 5"/>
          <p:cNvSpPr txBox="1">
            <a:spLocks noChangeArrowheads="1"/>
          </p:cNvSpPr>
          <p:nvPr/>
        </p:nvSpPr>
        <p:spPr bwMode="auto">
          <a:xfrm>
            <a:off x="428625" y="2814638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2000" b="1" i="1"/>
              <a:t>Térd</a:t>
            </a:r>
          </a:p>
        </p:txBody>
      </p:sp>
      <p:sp>
        <p:nvSpPr>
          <p:cNvPr id="63495" name="Szövegdoboz 6"/>
          <p:cNvSpPr txBox="1">
            <a:spLocks noChangeArrowheads="1"/>
          </p:cNvSpPr>
          <p:nvPr/>
        </p:nvSpPr>
        <p:spPr bwMode="auto">
          <a:xfrm>
            <a:off x="428625" y="5100638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2000" b="1" i="1"/>
              <a:t>Boka</a:t>
            </a:r>
          </a:p>
        </p:txBody>
      </p:sp>
      <p:cxnSp>
        <p:nvCxnSpPr>
          <p:cNvPr id="8" name="Egyenes összekötő nyíllal 7"/>
          <p:cNvCxnSpPr/>
          <p:nvPr/>
        </p:nvCxnSpPr>
        <p:spPr>
          <a:xfrm rot="5400000">
            <a:off x="1463675" y="1249363"/>
            <a:ext cx="1071563" cy="158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7" name="Szövegdoboz 8"/>
          <p:cNvSpPr txBox="1">
            <a:spLocks noChangeArrowheads="1"/>
          </p:cNvSpPr>
          <p:nvPr/>
        </p:nvSpPr>
        <p:spPr bwMode="auto">
          <a:xfrm rot="-5400000">
            <a:off x="1089819" y="910432"/>
            <a:ext cx="1220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2000" b="1" i="1"/>
              <a:t>feszítés</a:t>
            </a:r>
          </a:p>
        </p:txBody>
      </p:sp>
      <p:sp>
        <p:nvSpPr>
          <p:cNvPr id="63498" name="Szövegdoboz 9"/>
          <p:cNvSpPr txBox="1">
            <a:spLocks noChangeArrowheads="1"/>
          </p:cNvSpPr>
          <p:nvPr/>
        </p:nvSpPr>
        <p:spPr bwMode="auto">
          <a:xfrm rot="-5400000">
            <a:off x="1161256" y="2904332"/>
            <a:ext cx="1220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2000" b="1" i="1"/>
              <a:t>feszítés</a:t>
            </a:r>
          </a:p>
        </p:txBody>
      </p:sp>
      <p:sp>
        <p:nvSpPr>
          <p:cNvPr id="63499" name="Szövegdoboz 10"/>
          <p:cNvSpPr txBox="1">
            <a:spLocks noChangeArrowheads="1"/>
          </p:cNvSpPr>
          <p:nvPr/>
        </p:nvSpPr>
        <p:spPr bwMode="auto">
          <a:xfrm rot="-5400000">
            <a:off x="1161256" y="4904582"/>
            <a:ext cx="1220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2000" b="1" i="1"/>
              <a:t>feszítés</a:t>
            </a:r>
          </a:p>
        </p:txBody>
      </p:sp>
      <p:cxnSp>
        <p:nvCxnSpPr>
          <p:cNvPr id="12" name="Egyenes összekötő nyíllal 11"/>
          <p:cNvCxnSpPr/>
          <p:nvPr/>
        </p:nvCxnSpPr>
        <p:spPr>
          <a:xfrm rot="5400000">
            <a:off x="1465262" y="3249613"/>
            <a:ext cx="1071563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 rot="5400000">
            <a:off x="1465262" y="5249863"/>
            <a:ext cx="1071563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50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1000125"/>
            <a:ext cx="909638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églalap 17"/>
          <p:cNvSpPr/>
          <p:nvPr/>
        </p:nvSpPr>
        <p:spPr>
          <a:xfrm>
            <a:off x="2428875" y="6072188"/>
            <a:ext cx="1643063" cy="46037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9" name="Téglalap 18"/>
          <p:cNvSpPr/>
          <p:nvPr/>
        </p:nvSpPr>
        <p:spPr>
          <a:xfrm>
            <a:off x="2428875" y="6286500"/>
            <a:ext cx="1000125" cy="460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4" name="Szövegdoboz 23"/>
          <p:cNvSpPr txBox="1"/>
          <p:nvPr/>
        </p:nvSpPr>
        <p:spPr>
          <a:xfrm>
            <a:off x="6011863" y="38100"/>
            <a:ext cx="2460625" cy="646113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u-HU" dirty="0">
                <a:solidFill>
                  <a:schemeClr val="tx1"/>
                </a:solidFill>
              </a:rPr>
              <a:t>Forgatónyomaték (Nm/kg) – idő görbék</a:t>
            </a:r>
          </a:p>
        </p:txBody>
      </p:sp>
      <p:sp>
        <p:nvSpPr>
          <p:cNvPr id="63510" name="Szövegdoboz 24"/>
          <p:cNvSpPr txBox="1">
            <a:spLocks noChangeArrowheads="1"/>
          </p:cNvSpPr>
          <p:nvPr/>
        </p:nvSpPr>
        <p:spPr bwMode="auto">
          <a:xfrm>
            <a:off x="6215063" y="928688"/>
            <a:ext cx="6429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600"/>
              <a:t>járás</a:t>
            </a:r>
          </a:p>
        </p:txBody>
      </p:sp>
      <p:sp>
        <p:nvSpPr>
          <p:cNvPr id="63511" name="Szövegdoboz 25"/>
          <p:cNvSpPr txBox="1">
            <a:spLocks noChangeArrowheads="1"/>
          </p:cNvSpPr>
          <p:nvPr/>
        </p:nvSpPr>
        <p:spPr bwMode="auto">
          <a:xfrm>
            <a:off x="5724525" y="1195388"/>
            <a:ext cx="1704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600"/>
              <a:t>Futás (3,2 m/s</a:t>
            </a:r>
          </a:p>
        </p:txBody>
      </p:sp>
      <p:sp>
        <p:nvSpPr>
          <p:cNvPr id="63512" name="Szövegdoboz 26"/>
          <p:cNvSpPr txBox="1">
            <a:spLocks noChangeArrowheads="1"/>
          </p:cNvSpPr>
          <p:nvPr/>
        </p:nvSpPr>
        <p:spPr bwMode="auto">
          <a:xfrm>
            <a:off x="5795963" y="1500188"/>
            <a:ext cx="16335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600"/>
              <a:t>Futás (3,9 m/s</a:t>
            </a:r>
          </a:p>
        </p:txBody>
      </p:sp>
    </p:spTree>
    <p:extLst>
      <p:ext uri="{BB962C8B-B14F-4D97-AF65-F5344CB8AC3E}">
        <p14:creationId xmlns:p14="http://schemas.microsoft.com/office/powerpoint/2010/main" val="184527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4214813"/>
            <a:ext cx="2800350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Szövegdoboz 1"/>
          <p:cNvSpPr txBox="1">
            <a:spLocks noChangeArrowheads="1"/>
          </p:cNvSpPr>
          <p:nvPr/>
        </p:nvSpPr>
        <p:spPr bwMode="auto">
          <a:xfrm>
            <a:off x="428625" y="928688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2000" b="1" i="1"/>
              <a:t>Csípő</a:t>
            </a:r>
          </a:p>
        </p:txBody>
      </p:sp>
      <p:sp>
        <p:nvSpPr>
          <p:cNvPr id="64516" name="Szövegdoboz 2"/>
          <p:cNvSpPr txBox="1">
            <a:spLocks noChangeArrowheads="1"/>
          </p:cNvSpPr>
          <p:nvPr/>
        </p:nvSpPr>
        <p:spPr bwMode="auto">
          <a:xfrm>
            <a:off x="428625" y="2814638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2000" b="1" i="1"/>
              <a:t>Térd</a:t>
            </a:r>
          </a:p>
        </p:txBody>
      </p:sp>
      <p:sp>
        <p:nvSpPr>
          <p:cNvPr id="64517" name="Szövegdoboz 3"/>
          <p:cNvSpPr txBox="1">
            <a:spLocks noChangeArrowheads="1"/>
          </p:cNvSpPr>
          <p:nvPr/>
        </p:nvSpPr>
        <p:spPr bwMode="auto">
          <a:xfrm>
            <a:off x="428625" y="5100638"/>
            <a:ext cx="128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2000" b="1" i="1"/>
              <a:t>Boka</a:t>
            </a:r>
          </a:p>
        </p:txBody>
      </p:sp>
      <p:cxnSp>
        <p:nvCxnSpPr>
          <p:cNvPr id="5" name="Egyenes összekötő nyíllal 4"/>
          <p:cNvCxnSpPr/>
          <p:nvPr/>
        </p:nvCxnSpPr>
        <p:spPr>
          <a:xfrm rot="5400000">
            <a:off x="1463675" y="1249363"/>
            <a:ext cx="1071563" cy="158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19" name="Szövegdoboz 5"/>
          <p:cNvSpPr txBox="1">
            <a:spLocks noChangeArrowheads="1"/>
          </p:cNvSpPr>
          <p:nvPr/>
        </p:nvSpPr>
        <p:spPr bwMode="auto">
          <a:xfrm rot="-5400000">
            <a:off x="1089819" y="910432"/>
            <a:ext cx="1220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2000" b="1" i="1"/>
              <a:t>feszítés</a:t>
            </a:r>
          </a:p>
        </p:txBody>
      </p:sp>
      <p:sp>
        <p:nvSpPr>
          <p:cNvPr id="64520" name="Szövegdoboz 6"/>
          <p:cNvSpPr txBox="1">
            <a:spLocks noChangeArrowheads="1"/>
          </p:cNvSpPr>
          <p:nvPr/>
        </p:nvSpPr>
        <p:spPr bwMode="auto">
          <a:xfrm rot="-5400000">
            <a:off x="1161256" y="2904332"/>
            <a:ext cx="1220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2000" b="1" i="1"/>
              <a:t>feszítés</a:t>
            </a:r>
          </a:p>
        </p:txBody>
      </p:sp>
      <p:sp>
        <p:nvSpPr>
          <p:cNvPr id="64521" name="Szövegdoboz 7"/>
          <p:cNvSpPr txBox="1">
            <a:spLocks noChangeArrowheads="1"/>
          </p:cNvSpPr>
          <p:nvPr/>
        </p:nvSpPr>
        <p:spPr bwMode="auto">
          <a:xfrm rot="-5400000">
            <a:off x="1161256" y="4904582"/>
            <a:ext cx="1220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2000" b="1" i="1"/>
              <a:t>feszítés</a:t>
            </a:r>
          </a:p>
        </p:txBody>
      </p:sp>
      <p:cxnSp>
        <p:nvCxnSpPr>
          <p:cNvPr id="9" name="Egyenes összekötő nyíllal 8"/>
          <p:cNvCxnSpPr/>
          <p:nvPr/>
        </p:nvCxnSpPr>
        <p:spPr>
          <a:xfrm rot="5400000">
            <a:off x="1465262" y="3249613"/>
            <a:ext cx="1071563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rot="5400000">
            <a:off x="1465262" y="5249863"/>
            <a:ext cx="1071563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5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1000125"/>
            <a:ext cx="909638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5" name="Szövegdoboz 11"/>
          <p:cNvSpPr txBox="1">
            <a:spLocks noChangeArrowheads="1"/>
          </p:cNvSpPr>
          <p:nvPr/>
        </p:nvSpPr>
        <p:spPr bwMode="auto">
          <a:xfrm>
            <a:off x="6215063" y="1019175"/>
            <a:ext cx="6429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600"/>
              <a:t>járás</a:t>
            </a:r>
          </a:p>
        </p:txBody>
      </p:sp>
      <p:sp>
        <p:nvSpPr>
          <p:cNvPr id="64526" name="Szövegdoboz 12"/>
          <p:cNvSpPr txBox="1">
            <a:spLocks noChangeArrowheads="1"/>
          </p:cNvSpPr>
          <p:nvPr/>
        </p:nvSpPr>
        <p:spPr bwMode="auto">
          <a:xfrm>
            <a:off x="5580063" y="1285875"/>
            <a:ext cx="1849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600"/>
              <a:t>Futás (3,2 m/s</a:t>
            </a:r>
          </a:p>
        </p:txBody>
      </p:sp>
      <p:sp>
        <p:nvSpPr>
          <p:cNvPr id="15" name="Téglalap 14"/>
          <p:cNvSpPr/>
          <p:nvPr/>
        </p:nvSpPr>
        <p:spPr>
          <a:xfrm>
            <a:off x="2428875" y="6072188"/>
            <a:ext cx="1643063" cy="46037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2428875" y="6286500"/>
            <a:ext cx="1000125" cy="460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5643563" y="6286500"/>
            <a:ext cx="3071812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hu-HU" b="1" dirty="0">
                <a:solidFill>
                  <a:schemeClr val="tx2">
                    <a:lumMod val="75000"/>
                  </a:schemeClr>
                </a:solidFill>
              </a:rPr>
              <a:t>Kontakt fázis (futás)</a:t>
            </a:r>
          </a:p>
        </p:txBody>
      </p:sp>
      <p:sp>
        <p:nvSpPr>
          <p:cNvPr id="64530" name="Szövegdoboz 17"/>
          <p:cNvSpPr txBox="1">
            <a:spLocks noChangeArrowheads="1"/>
          </p:cNvSpPr>
          <p:nvPr/>
        </p:nvSpPr>
        <p:spPr bwMode="auto">
          <a:xfrm>
            <a:off x="5643563" y="5857875"/>
            <a:ext cx="3071812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b="1">
                <a:solidFill>
                  <a:srgbClr val="FF0000"/>
                </a:solidFill>
              </a:rPr>
              <a:t>Kontakt fázis (járás)</a:t>
            </a:r>
          </a:p>
        </p:txBody>
      </p:sp>
      <p:cxnSp>
        <p:nvCxnSpPr>
          <p:cNvPr id="19" name="Egyenes összekötő nyíllal 18"/>
          <p:cNvCxnSpPr>
            <a:stCxn id="64530" idx="1"/>
          </p:cNvCxnSpPr>
          <p:nvPr/>
        </p:nvCxnSpPr>
        <p:spPr>
          <a:xfrm rot="10800000" flipV="1">
            <a:off x="4143375" y="6042025"/>
            <a:ext cx="1500188" cy="30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>
            <a:stCxn id="17" idx="1"/>
          </p:cNvCxnSpPr>
          <p:nvPr/>
        </p:nvCxnSpPr>
        <p:spPr>
          <a:xfrm rot="10800000">
            <a:off x="3571875" y="6357938"/>
            <a:ext cx="2071688" cy="112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/>
          <p:cNvSpPr txBox="1"/>
          <p:nvPr/>
        </p:nvSpPr>
        <p:spPr>
          <a:xfrm>
            <a:off x="5732463" y="176213"/>
            <a:ext cx="2463800" cy="6477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u-HU" dirty="0">
                <a:solidFill>
                  <a:schemeClr val="tx1"/>
                </a:solidFill>
              </a:rPr>
              <a:t>Teljesítmény (Watt/kg) – idő görbék</a:t>
            </a:r>
          </a:p>
        </p:txBody>
      </p:sp>
      <p:pic>
        <p:nvPicPr>
          <p:cNvPr id="645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428625"/>
            <a:ext cx="32067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2286000"/>
            <a:ext cx="3103563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36" name="Szövegdoboz 24"/>
          <p:cNvSpPr txBox="1">
            <a:spLocks noChangeArrowheads="1"/>
          </p:cNvSpPr>
          <p:nvPr/>
        </p:nvSpPr>
        <p:spPr bwMode="auto">
          <a:xfrm>
            <a:off x="5651500" y="1590675"/>
            <a:ext cx="1778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1600"/>
              <a:t>Futás (3,9 m/s</a:t>
            </a:r>
          </a:p>
        </p:txBody>
      </p:sp>
    </p:spTree>
    <p:extLst>
      <p:ext uri="{BB962C8B-B14F-4D97-AF65-F5344CB8AC3E}">
        <p14:creationId xmlns:p14="http://schemas.microsoft.com/office/powerpoint/2010/main" val="24780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4" descr="grfs-graph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2019300"/>
            <a:ext cx="57531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Text Box 5"/>
          <p:cNvSpPr txBox="1">
            <a:spLocks noChangeArrowheads="1"/>
          </p:cNvSpPr>
          <p:nvPr/>
        </p:nvSpPr>
        <p:spPr bwMode="auto">
          <a:xfrm>
            <a:off x="1331913" y="908050"/>
            <a:ext cx="684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2400" b="1" i="1"/>
              <a:t>Tipikus erő-idő görbék a normál járás alatt</a:t>
            </a:r>
          </a:p>
        </p:txBody>
      </p:sp>
    </p:spTree>
    <p:extLst>
      <p:ext uri="{BB962C8B-B14F-4D97-AF65-F5344CB8AC3E}">
        <p14:creationId xmlns:p14="http://schemas.microsoft.com/office/powerpoint/2010/main" val="282347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6350" y="6350"/>
            <a:ext cx="9129713" cy="6843713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pic>
        <p:nvPicPr>
          <p:cNvPr id="77827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873125"/>
            <a:ext cx="793115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1770063" y="280988"/>
            <a:ext cx="560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400" b="1">
                <a:solidFill>
                  <a:srgbClr val="CC0000"/>
                </a:solidFill>
                <a:latin typeface="Times New Roman" pitchFamily="18" charset="0"/>
              </a:rPr>
              <a:t>FZ, Fy és Fx talajreakció erők 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268538" y="6021388"/>
            <a:ext cx="2087562" cy="369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hu-HU" dirty="0"/>
              <a:t>Előre irányuló erő</a:t>
            </a:r>
            <a:endParaRPr lang="en-US" dirty="0"/>
          </a:p>
        </p:txBody>
      </p:sp>
      <p:cxnSp>
        <p:nvCxnSpPr>
          <p:cNvPr id="7" name="Egyenes összekötő nyíllal 6"/>
          <p:cNvCxnSpPr/>
          <p:nvPr/>
        </p:nvCxnSpPr>
        <p:spPr>
          <a:xfrm rot="16200000" flipV="1">
            <a:off x="2483644" y="5156994"/>
            <a:ext cx="1512887" cy="730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6227763" y="3284538"/>
            <a:ext cx="2089150" cy="369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hu-HU" dirty="0"/>
              <a:t>Hátra irányuló erő</a:t>
            </a:r>
            <a:endParaRPr lang="en-US" dirty="0"/>
          </a:p>
        </p:txBody>
      </p:sp>
      <p:cxnSp>
        <p:nvCxnSpPr>
          <p:cNvPr id="10" name="Egyenes összekötő nyíllal 9"/>
          <p:cNvCxnSpPr/>
          <p:nvPr/>
        </p:nvCxnSpPr>
        <p:spPr>
          <a:xfrm rot="10800000" flipV="1">
            <a:off x="5292725" y="3429000"/>
            <a:ext cx="863600" cy="1444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2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3.bp.blogspot.com/_xuR5Dtm9XNI/THKBNIhyeuI/AAAAAAAAAHM/MbttGF-MXgE/s1600/grfda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8335963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Egyenes összekötő 3"/>
          <p:cNvCxnSpPr/>
          <p:nvPr/>
        </p:nvCxnSpPr>
        <p:spPr>
          <a:xfrm rot="5400000">
            <a:off x="2921794" y="2888457"/>
            <a:ext cx="324008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83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857375"/>
            <a:ext cx="7197725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2071688" y="428625"/>
            <a:ext cx="5572125" cy="5238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u-HU" sz="2800" b="1" i="1" dirty="0"/>
              <a:t>Talajreakció erő – idő görbe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2916238" y="1484313"/>
            <a:ext cx="1800225" cy="400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u-HU" sz="2000" b="1" i="1" dirty="0"/>
              <a:t>Fékezés</a:t>
            </a:r>
            <a:endParaRPr lang="en-US" sz="2000" b="1" i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5148263" y="1484313"/>
            <a:ext cx="1800225" cy="40005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hu-HU" sz="2000" b="1" i="1" dirty="0"/>
              <a:t>Gyorsítás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304323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Gait Curve of Asymmetry - Bef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328" y="2077194"/>
            <a:ext cx="57150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Szövegdoboz 3"/>
          <p:cNvSpPr txBox="1">
            <a:spLocks noChangeArrowheads="1"/>
          </p:cNvSpPr>
          <p:nvPr/>
        </p:nvSpPr>
        <p:spPr bwMode="auto">
          <a:xfrm>
            <a:off x="1187450" y="260350"/>
            <a:ext cx="6337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sz="2800"/>
              <a:t>A két láb aszimmetrikus erőkifejtése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69807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4"/>
          <p:cNvGrpSpPr>
            <a:grpSpLocks noChangeAspect="1"/>
          </p:cNvGrpSpPr>
          <p:nvPr/>
        </p:nvGrpSpPr>
        <p:grpSpPr bwMode="auto">
          <a:xfrm>
            <a:off x="468313" y="2162175"/>
            <a:ext cx="4225925" cy="3005138"/>
            <a:chOff x="1418" y="682"/>
            <a:chExt cx="5078" cy="3608"/>
          </a:xfrm>
        </p:grpSpPr>
        <p:sp>
          <p:nvSpPr>
            <p:cNvPr id="81933" name="AutoShape 5"/>
            <p:cNvSpPr>
              <a:spLocks noChangeAspect="1" noChangeArrowheads="1"/>
            </p:cNvSpPr>
            <p:nvPr/>
          </p:nvSpPr>
          <p:spPr bwMode="auto">
            <a:xfrm>
              <a:off x="1418" y="861"/>
              <a:ext cx="5078" cy="3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graphicFrame>
          <p:nvGraphicFramePr>
            <p:cNvPr id="81934" name="Object 6"/>
            <p:cNvGraphicFramePr>
              <a:graphicFrameLocks noChangeAspect="1"/>
            </p:cNvGraphicFramePr>
            <p:nvPr/>
          </p:nvGraphicFramePr>
          <p:xfrm>
            <a:off x="1418" y="1143"/>
            <a:ext cx="5078" cy="31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94" name="Kép" r:id="rId3" imgW="3587496" imgH="2225040" progId="Word.Picture.8">
                    <p:embed/>
                  </p:oleObj>
                </mc:Choice>
                <mc:Fallback>
                  <p:oleObj name="Kép" r:id="rId3" imgW="3587496" imgH="2225040" progId="Word.Pictur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18" y="1143"/>
                          <a:ext cx="5078" cy="31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1935" name="Text Box 7"/>
            <p:cNvSpPr txBox="1">
              <a:spLocks noChangeArrowheads="1"/>
            </p:cNvSpPr>
            <p:nvPr/>
          </p:nvSpPr>
          <p:spPr bwMode="auto">
            <a:xfrm>
              <a:off x="3091" y="1473"/>
              <a:ext cx="612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hu-HU" sz="1200">
                  <a:solidFill>
                    <a:srgbClr val="000000"/>
                  </a:solidFill>
                </a:rPr>
                <a:t>Fz</a:t>
              </a:r>
              <a:endParaRPr lang="hu-HU"/>
            </a:p>
          </p:txBody>
        </p:sp>
        <p:sp>
          <p:nvSpPr>
            <p:cNvPr id="81936" name="Text Box 8"/>
            <p:cNvSpPr txBox="1">
              <a:spLocks noChangeArrowheads="1"/>
            </p:cNvSpPr>
            <p:nvPr/>
          </p:nvSpPr>
          <p:spPr bwMode="auto">
            <a:xfrm>
              <a:off x="3601" y="2903"/>
              <a:ext cx="613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hu-HU" sz="1200">
                  <a:solidFill>
                    <a:srgbClr val="000000"/>
                  </a:solidFill>
                </a:rPr>
                <a:t>Fy</a:t>
              </a:r>
              <a:endParaRPr lang="hu-HU"/>
            </a:p>
          </p:txBody>
        </p:sp>
        <p:sp>
          <p:nvSpPr>
            <p:cNvPr id="81937" name="Text Box 9"/>
            <p:cNvSpPr txBox="1">
              <a:spLocks noChangeArrowheads="1"/>
            </p:cNvSpPr>
            <p:nvPr/>
          </p:nvSpPr>
          <p:spPr bwMode="auto">
            <a:xfrm>
              <a:off x="3908" y="3697"/>
              <a:ext cx="611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hu-HU" sz="1200">
                  <a:solidFill>
                    <a:srgbClr val="000000"/>
                  </a:solidFill>
                </a:rPr>
                <a:t>Fx</a:t>
              </a:r>
              <a:endParaRPr lang="hu-HU"/>
            </a:p>
          </p:txBody>
        </p:sp>
        <p:sp>
          <p:nvSpPr>
            <p:cNvPr id="81938" name="Line 10"/>
            <p:cNvSpPr>
              <a:spLocks noChangeShapeType="1"/>
            </p:cNvSpPr>
            <p:nvPr/>
          </p:nvSpPr>
          <p:spPr bwMode="auto">
            <a:xfrm>
              <a:off x="1866" y="1843"/>
              <a:ext cx="2859" cy="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1939" name="Text Box 11"/>
            <p:cNvSpPr txBox="1">
              <a:spLocks noChangeArrowheads="1"/>
            </p:cNvSpPr>
            <p:nvPr/>
          </p:nvSpPr>
          <p:spPr bwMode="auto">
            <a:xfrm>
              <a:off x="4725" y="1638"/>
              <a:ext cx="1429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hu-HU" sz="1200">
                  <a:solidFill>
                    <a:srgbClr val="000000"/>
                  </a:solidFill>
                </a:rPr>
                <a:t>súlyerő</a:t>
              </a:r>
              <a:endParaRPr lang="hu-HU"/>
            </a:p>
          </p:txBody>
        </p:sp>
        <p:sp>
          <p:nvSpPr>
            <p:cNvPr id="81940" name="Text Box 12"/>
            <p:cNvSpPr txBox="1">
              <a:spLocks noChangeArrowheads="1"/>
            </p:cNvSpPr>
            <p:nvPr/>
          </p:nvSpPr>
          <p:spPr bwMode="auto">
            <a:xfrm>
              <a:off x="2486" y="682"/>
              <a:ext cx="3455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hu-HU">
                  <a:solidFill>
                    <a:srgbClr val="000000"/>
                  </a:solidFill>
                </a:rPr>
                <a:t>Sebesség=0,6 m/s</a:t>
              </a:r>
              <a:endParaRPr lang="hu-HU"/>
            </a:p>
          </p:txBody>
        </p:sp>
      </p:grpSp>
      <p:grpSp>
        <p:nvGrpSpPr>
          <p:cNvPr id="81923" name="Group 13"/>
          <p:cNvGrpSpPr>
            <a:grpSpLocks noChangeAspect="1"/>
          </p:cNvGrpSpPr>
          <p:nvPr/>
        </p:nvGrpSpPr>
        <p:grpSpPr bwMode="auto">
          <a:xfrm>
            <a:off x="4356100" y="2146300"/>
            <a:ext cx="4557713" cy="3100388"/>
            <a:chOff x="2319" y="2001"/>
            <a:chExt cx="8335" cy="6007"/>
          </a:xfrm>
        </p:grpSpPr>
        <p:sp>
          <p:nvSpPr>
            <p:cNvPr id="81925" name="AutoShape 14"/>
            <p:cNvSpPr>
              <a:spLocks noChangeAspect="1" noChangeArrowheads="1"/>
            </p:cNvSpPr>
            <p:nvPr/>
          </p:nvSpPr>
          <p:spPr bwMode="auto">
            <a:xfrm>
              <a:off x="2319" y="2405"/>
              <a:ext cx="7985" cy="5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graphicFrame>
          <p:nvGraphicFramePr>
            <p:cNvPr id="81926" name="Object 15"/>
            <p:cNvGraphicFramePr>
              <a:graphicFrameLocks noChangeAspect="1"/>
            </p:cNvGraphicFramePr>
            <p:nvPr/>
          </p:nvGraphicFramePr>
          <p:xfrm>
            <a:off x="2669" y="2737"/>
            <a:ext cx="7985" cy="5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95" name="Kép" r:id="rId5" imgW="3587496" imgH="2225040" progId="Word.Picture.8">
                    <p:embed/>
                  </p:oleObj>
                </mc:Choice>
                <mc:Fallback>
                  <p:oleObj name="Kép" r:id="rId5" imgW="3587496" imgH="2225040" progId="Word.Pictur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9" y="2737"/>
                          <a:ext cx="7985" cy="52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1927" name="Text Box 16"/>
            <p:cNvSpPr txBox="1">
              <a:spLocks noChangeArrowheads="1"/>
            </p:cNvSpPr>
            <p:nvPr/>
          </p:nvSpPr>
          <p:spPr bwMode="auto">
            <a:xfrm>
              <a:off x="5044" y="3085"/>
              <a:ext cx="963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hu-HU" sz="1200">
                  <a:solidFill>
                    <a:srgbClr val="000000"/>
                  </a:solidFill>
                </a:rPr>
                <a:t>Fz</a:t>
              </a:r>
              <a:endParaRPr lang="hu-HU"/>
            </a:p>
          </p:txBody>
        </p:sp>
        <p:sp>
          <p:nvSpPr>
            <p:cNvPr id="81928" name="Text Box 17"/>
            <p:cNvSpPr txBox="1">
              <a:spLocks noChangeArrowheads="1"/>
            </p:cNvSpPr>
            <p:nvPr/>
          </p:nvSpPr>
          <p:spPr bwMode="auto">
            <a:xfrm>
              <a:off x="5849" y="5807"/>
              <a:ext cx="962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hu-HU" sz="1200">
                  <a:solidFill>
                    <a:srgbClr val="000000"/>
                  </a:solidFill>
                </a:rPr>
                <a:t>Fy</a:t>
              </a:r>
              <a:endParaRPr lang="hu-HU"/>
            </a:p>
          </p:txBody>
        </p:sp>
        <p:sp>
          <p:nvSpPr>
            <p:cNvPr id="81929" name="Text Box 18"/>
            <p:cNvSpPr txBox="1">
              <a:spLocks noChangeArrowheads="1"/>
            </p:cNvSpPr>
            <p:nvPr/>
          </p:nvSpPr>
          <p:spPr bwMode="auto">
            <a:xfrm>
              <a:off x="6330" y="7130"/>
              <a:ext cx="963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hu-HU" sz="1200">
                  <a:solidFill>
                    <a:srgbClr val="000000"/>
                  </a:solidFill>
                </a:rPr>
                <a:t>Fx</a:t>
              </a:r>
              <a:endParaRPr lang="hu-HU"/>
            </a:p>
          </p:txBody>
        </p:sp>
        <p:sp>
          <p:nvSpPr>
            <p:cNvPr id="81930" name="Line 19"/>
            <p:cNvSpPr>
              <a:spLocks noChangeShapeType="1"/>
            </p:cNvSpPr>
            <p:nvPr/>
          </p:nvSpPr>
          <p:spPr bwMode="auto">
            <a:xfrm>
              <a:off x="3119" y="3928"/>
              <a:ext cx="4495" cy="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1931" name="Text Box 20"/>
            <p:cNvSpPr txBox="1">
              <a:spLocks noChangeArrowheads="1"/>
            </p:cNvSpPr>
            <p:nvPr/>
          </p:nvSpPr>
          <p:spPr bwMode="auto">
            <a:xfrm>
              <a:off x="7614" y="3700"/>
              <a:ext cx="224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hu-HU" sz="1200">
                  <a:solidFill>
                    <a:srgbClr val="000000"/>
                  </a:solidFill>
                </a:rPr>
                <a:t>súlyerő</a:t>
              </a:r>
              <a:endParaRPr lang="hu-HU"/>
            </a:p>
          </p:txBody>
        </p:sp>
        <p:sp>
          <p:nvSpPr>
            <p:cNvPr id="81932" name="Text Box 21"/>
            <p:cNvSpPr txBox="1">
              <a:spLocks noChangeArrowheads="1"/>
            </p:cNvSpPr>
            <p:nvPr/>
          </p:nvSpPr>
          <p:spPr bwMode="auto">
            <a:xfrm>
              <a:off x="4242" y="2001"/>
              <a:ext cx="513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hu-HU">
                  <a:solidFill>
                    <a:srgbClr val="000000"/>
                  </a:solidFill>
                </a:rPr>
                <a:t>Sebesség=1,4 m/s</a:t>
              </a:r>
              <a:endParaRPr lang="hu-HU"/>
            </a:p>
          </p:txBody>
        </p:sp>
      </p:grpSp>
      <p:sp>
        <p:nvSpPr>
          <p:cNvPr id="81924" name="Text Box 22"/>
          <p:cNvSpPr txBox="1">
            <a:spLocks noChangeArrowheads="1"/>
          </p:cNvSpPr>
          <p:nvPr/>
        </p:nvSpPr>
        <p:spPr bwMode="auto">
          <a:xfrm>
            <a:off x="971550" y="549275"/>
            <a:ext cx="6985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2800" b="1" i="1"/>
              <a:t>A járás sebessége befolyásolja az erő-idő görbét</a:t>
            </a:r>
          </a:p>
        </p:txBody>
      </p:sp>
    </p:spTree>
    <p:extLst>
      <p:ext uri="{BB962C8B-B14F-4D97-AF65-F5344CB8AC3E}">
        <p14:creationId xmlns:p14="http://schemas.microsoft.com/office/powerpoint/2010/main" val="252409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lapértelmezett terv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Alapértelmezett terv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4351</TotalTime>
  <Words>5362</Words>
  <Application>Microsoft Office PowerPoint</Application>
  <PresentationFormat>Diavetítés a képernyőre (4:3 oldalarány)</PresentationFormat>
  <Paragraphs>1127</Paragraphs>
  <Slides>167</Slides>
  <Notes>2</Notes>
  <HiddenSlides>0</HiddenSlides>
  <MMClips>0</MMClips>
  <ScaleCrop>false</ScaleCrop>
  <HeadingPairs>
    <vt:vector size="6" baseType="variant">
      <vt:variant>
        <vt:lpstr>Téma</vt:lpstr>
      </vt:variant>
      <vt:variant>
        <vt:i4>2</vt:i4>
      </vt:variant>
      <vt:variant>
        <vt:lpstr>Beágyazott OLE kiszolgálók</vt:lpstr>
      </vt:variant>
      <vt:variant>
        <vt:i4>4</vt:i4>
      </vt:variant>
      <vt:variant>
        <vt:lpstr>Diacímek</vt:lpstr>
      </vt:variant>
      <vt:variant>
        <vt:i4>167</vt:i4>
      </vt:variant>
    </vt:vector>
  </HeadingPairs>
  <TitlesOfParts>
    <vt:vector size="173" baseType="lpstr">
      <vt:lpstr>1_Office-téma</vt:lpstr>
      <vt:lpstr>Office-téma</vt:lpstr>
      <vt:lpstr>Image</vt:lpstr>
      <vt:lpstr>Bitmap Image</vt:lpstr>
      <vt:lpstr>Document</vt:lpstr>
      <vt:lpstr>Kép</vt:lpstr>
      <vt:lpstr>Mozgástanulás és szabályozás</vt:lpstr>
      <vt:lpstr>Az emberi járás</vt:lpstr>
      <vt:lpstr>Az emberi járás</vt:lpstr>
      <vt:lpstr>A járás meghatározás, jellemzői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Comparison of gait terminology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A járás távolságbeli változói</vt:lpstr>
      <vt:lpstr>A járás távolságbeli változói</vt:lpstr>
      <vt:lpstr>A járás távolságbeli változói</vt:lpstr>
      <vt:lpstr>PowerPoint bemutató</vt:lpstr>
      <vt:lpstr>PowerPoint bemutató</vt:lpstr>
      <vt:lpstr>PowerPoint bemutató</vt:lpstr>
      <vt:lpstr>Szaggitális sík</vt:lpstr>
      <vt:lpstr>PowerPoint bemutató</vt:lpstr>
      <vt:lpstr>Szaggitális sík</vt:lpstr>
      <vt:lpstr>PowerPoint bemutató</vt:lpstr>
      <vt:lpstr>Szaggitális sík</vt:lpstr>
      <vt:lpstr>PowerPoint bemutató</vt:lpstr>
      <vt:lpstr>Szaggitális sík</vt:lpstr>
      <vt:lpstr>Szaggitális sík</vt:lpstr>
      <vt:lpstr>Szaggitális sík</vt:lpstr>
      <vt:lpstr>Szaggitális sík</vt:lpstr>
      <vt:lpstr>Frontális sík</vt:lpstr>
      <vt:lpstr>PowerPoint bemutató</vt:lpstr>
      <vt:lpstr>Transzverzális sík</vt:lpstr>
      <vt:lpstr>Transzverzális sík</vt:lpstr>
      <vt:lpstr>Izomaktiváció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A tömegközéppont útja</vt:lpstr>
      <vt:lpstr>PowerPoint bemutató</vt:lpstr>
      <vt:lpstr>PowerPoint bemutató</vt:lpstr>
      <vt:lpstr>PowerPoint bemutató</vt:lpstr>
      <vt:lpstr>A tömegközéppont elmozdulását optimalizáló mechanizmusok</vt:lpstr>
      <vt:lpstr>A tömegközéppont elmozdulását optimalizáló mechanizmusok</vt:lpstr>
      <vt:lpstr>1. Medence billenés</vt:lpstr>
      <vt:lpstr>2. Medence rotáció</vt:lpstr>
      <vt:lpstr>3. Térdhajlítás támaszfázisban</vt:lpstr>
      <vt:lpstr>4. Boka mechanizmus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Lokomóció</vt:lpstr>
      <vt:lpstr>PowerPoint bemutató</vt:lpstr>
      <vt:lpstr>Az emberi járás</vt:lpstr>
      <vt:lpstr>PowerPoint bemutató</vt:lpstr>
      <vt:lpstr>Az emberi járás</vt:lpstr>
      <vt:lpstr>Az emberi járás</vt:lpstr>
      <vt:lpstr>Az emberi járás</vt:lpstr>
      <vt:lpstr>Járás indítása</vt:lpstr>
      <vt:lpstr>Járás szabályozás - reflexek</vt:lpstr>
      <vt:lpstr>Járás szabályozás - mintázat generátorok</vt:lpstr>
      <vt:lpstr>Járás szabályozás - mintázat generátorok</vt:lpstr>
      <vt:lpstr>A gerincvelő lokomotoros mintázat generátorai</vt:lpstr>
      <vt:lpstr>A gerincvelő lokomotoros mintázat generátorai</vt:lpstr>
      <vt:lpstr>A gerincvelő lokomotoros mintázat generátorai</vt:lpstr>
      <vt:lpstr>A gerincvelő lokomotoros mintázat generátorai</vt:lpstr>
      <vt:lpstr>A gerincvelő lokomotoros mintázat generátorai</vt:lpstr>
      <vt:lpstr>A gerincvelő lokomotoros mintázat generátorai</vt:lpstr>
      <vt:lpstr>CPG supraspinalis és afferens módosítása</vt:lpstr>
      <vt:lpstr>Járás integratív szabályozása</vt:lpstr>
      <vt:lpstr>Járás integratív szabályozása</vt:lpstr>
      <vt:lpstr>Járás integratív szabályozása</vt:lpstr>
      <vt:lpstr>A gerincvelő lokomotoros mintázat generátorai</vt:lpstr>
      <vt:lpstr>Abnormális/Atipikus járás</vt:lpstr>
      <vt:lpstr>Patológiás járások</vt:lpstr>
      <vt:lpstr>Patológiás járások</vt:lpstr>
      <vt:lpstr>Patológiás járások típusai</vt:lpstr>
      <vt:lpstr>Patológiás járások típusai</vt:lpstr>
      <vt:lpstr>Antalgiás járás</vt:lpstr>
      <vt:lpstr>Psoaticus járás</vt:lpstr>
      <vt:lpstr>Gluteus maximus járás</vt:lpstr>
      <vt:lpstr>PowerPoint bemutató</vt:lpstr>
      <vt:lpstr>Gluteus medius járás</vt:lpstr>
      <vt:lpstr>PowerPoint bemutató</vt:lpstr>
      <vt:lpstr>Quadriceps járás</vt:lpstr>
      <vt:lpstr>Quadriceps járás</vt:lpstr>
      <vt:lpstr>PowerPoint bemutató</vt:lpstr>
      <vt:lpstr>Genu recurvatum járás</vt:lpstr>
      <vt:lpstr>Hemiplég járás</vt:lpstr>
      <vt:lpstr>PowerPoint bemutató</vt:lpstr>
      <vt:lpstr>Ollózó járás</vt:lpstr>
      <vt:lpstr>Paraplégiás járás</vt:lpstr>
      <vt:lpstr>Cerebralis Ataxiás járás</vt:lpstr>
      <vt:lpstr>Sensoros ataxiás járás</vt:lpstr>
      <vt:lpstr>Sensoros ataxiás járás</vt:lpstr>
      <vt:lpstr>Rövid csoszogó járás</vt:lpstr>
      <vt:lpstr>Rövid csoszogó járás</vt:lpstr>
      <vt:lpstr>Peroneus vagy leesett lábfejű járás</vt:lpstr>
      <vt:lpstr>Peroneus vagy leesett lábfejű járás</vt:lpstr>
      <vt:lpstr>Equinus járás</vt:lpstr>
      <vt:lpstr>Végtaghossz egyenlőtlenség</vt:lpstr>
      <vt:lpstr>Minimális végtaghossz különbség</vt:lpstr>
      <vt:lpstr>PowerPoint bemutató</vt:lpstr>
      <vt:lpstr>PowerPoint bemutató</vt:lpstr>
      <vt:lpstr>Equinovarous járás</vt:lpstr>
      <vt:lpstr>Calcanealis járás</vt:lpstr>
      <vt:lpstr>X láb járás</vt:lpstr>
      <vt:lpstr>O láb járás</vt:lpstr>
      <vt:lpstr>Összefoglalás, kérdések</vt:lpstr>
      <vt:lpstr>Összefoglalás, kérdések</vt:lpstr>
      <vt:lpstr>Összefoglalás, kérdések</vt:lpstr>
      <vt:lpstr>Összefoglalás, kérdések</vt:lpstr>
      <vt:lpstr>Köszönöm a figyelmet!</vt:lpstr>
    </vt:vector>
  </TitlesOfParts>
  <Company>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Egyensúlyozás és sportsérülések</dc:title>
  <dc:creator>Bock Ádám</dc:creator>
  <cp:lastModifiedBy>Kopper</cp:lastModifiedBy>
  <cp:revision>236</cp:revision>
  <dcterms:created xsi:type="dcterms:W3CDTF">2016-10-10T20:56:50Z</dcterms:created>
  <dcterms:modified xsi:type="dcterms:W3CDTF">2017-09-21T10:29:37Z</dcterms:modified>
</cp:coreProperties>
</file>