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9" r:id="rId4"/>
    <p:sldId id="258" r:id="rId5"/>
    <p:sldId id="260" r:id="rId6"/>
    <p:sldId id="261" r:id="rId7"/>
    <p:sldId id="262" r:id="rId8"/>
    <p:sldId id="265" r:id="rId9"/>
    <p:sldId id="266" r:id="rId10"/>
    <p:sldId id="263" r:id="rId11"/>
    <p:sldId id="267" r:id="rId12"/>
    <p:sldId id="321" r:id="rId13"/>
    <p:sldId id="278" r:id="rId14"/>
    <p:sldId id="281" r:id="rId15"/>
    <p:sldId id="323" r:id="rId16"/>
    <p:sldId id="325" r:id="rId17"/>
    <p:sldId id="324" r:id="rId18"/>
    <p:sldId id="274" r:id="rId19"/>
    <p:sldId id="271" r:id="rId20"/>
    <p:sldId id="272" r:id="rId21"/>
    <p:sldId id="268" r:id="rId22"/>
    <p:sldId id="273" r:id="rId23"/>
    <p:sldId id="290" r:id="rId24"/>
    <p:sldId id="277" r:id="rId25"/>
    <p:sldId id="283" r:id="rId26"/>
    <p:sldId id="289" r:id="rId27"/>
    <p:sldId id="275" r:id="rId28"/>
    <p:sldId id="276" r:id="rId29"/>
    <p:sldId id="279" r:id="rId30"/>
    <p:sldId id="285" r:id="rId31"/>
    <p:sldId id="280" r:id="rId32"/>
    <p:sldId id="282" r:id="rId33"/>
    <p:sldId id="326" r:id="rId34"/>
    <p:sldId id="301" r:id="rId35"/>
    <p:sldId id="286" r:id="rId36"/>
    <p:sldId id="316" r:id="rId37"/>
    <p:sldId id="317" r:id="rId38"/>
    <p:sldId id="318" r:id="rId39"/>
    <p:sldId id="284" r:id="rId40"/>
    <p:sldId id="327" r:id="rId41"/>
    <p:sldId id="299" r:id="rId42"/>
    <p:sldId id="306" r:id="rId43"/>
    <p:sldId id="302" r:id="rId44"/>
    <p:sldId id="308" r:id="rId45"/>
    <p:sldId id="309" r:id="rId46"/>
    <p:sldId id="296" r:id="rId47"/>
    <p:sldId id="304" r:id="rId48"/>
    <p:sldId id="300" r:id="rId49"/>
    <p:sldId id="298" r:id="rId50"/>
    <p:sldId id="319" r:id="rId51"/>
    <p:sldId id="314" r:id="rId52"/>
    <p:sldId id="315" r:id="rId53"/>
    <p:sldId id="305" r:id="rId54"/>
    <p:sldId id="292" r:id="rId55"/>
    <p:sldId id="310" r:id="rId56"/>
    <p:sldId id="293" r:id="rId57"/>
    <p:sldId id="294" r:id="rId58"/>
    <p:sldId id="295" r:id="rId59"/>
    <p:sldId id="311" r:id="rId60"/>
    <p:sldId id="312" r:id="rId61"/>
    <p:sldId id="313" r:id="rId62"/>
    <p:sldId id="297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2" autoAdjust="0"/>
    <p:restoredTop sz="94660"/>
  </p:normalViewPr>
  <p:slideViewPr>
    <p:cSldViewPr>
      <p:cViewPr varScale="1">
        <p:scale>
          <a:sx n="50" d="100"/>
          <a:sy n="50" d="100"/>
        </p:scale>
        <p:origin x="-103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5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7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9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6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3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2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0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1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9C178-394B-41D6-A692-4500752F624F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3D7B5-E49C-4E4D-9C13-45039EA89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2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50.png"/><Relationship Id="rId10" Type="http://schemas.openxmlformats.org/officeDocument/2006/relationships/image" Target="../media/image510.png"/><Relationship Id="rId4" Type="http://schemas.openxmlformats.org/officeDocument/2006/relationships/image" Target="../media/image450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0.png"/><Relationship Id="rId12" Type="http://schemas.openxmlformats.org/officeDocument/2006/relationships/image" Target="../media/image55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50.png"/><Relationship Id="rId11" Type="http://schemas.openxmlformats.org/officeDocument/2006/relationships/image" Target="../media/image54.png"/><Relationship Id="rId5" Type="http://schemas.openxmlformats.org/officeDocument/2006/relationships/image" Target="../media/image340.png"/><Relationship Id="rId10" Type="http://schemas.openxmlformats.org/officeDocument/2006/relationships/image" Target="../media/image390.png"/><Relationship Id="rId4" Type="http://schemas.openxmlformats.org/officeDocument/2006/relationships/image" Target="../media/image330.png"/><Relationship Id="rId9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550.png"/><Relationship Id="rId18" Type="http://schemas.openxmlformats.org/officeDocument/2006/relationships/image" Target="../media/image600.png"/><Relationship Id="rId3" Type="http://schemas.openxmlformats.org/officeDocument/2006/relationships/image" Target="../media/image60.png"/><Relationship Id="rId21" Type="http://schemas.openxmlformats.org/officeDocument/2006/relationships/image" Target="../media/image630.png"/><Relationship Id="rId12" Type="http://schemas.openxmlformats.org/officeDocument/2006/relationships/image" Target="../media/image540.png"/><Relationship Id="rId17" Type="http://schemas.openxmlformats.org/officeDocument/2006/relationships/image" Target="../media/image590.png"/><Relationship Id="rId2" Type="http://schemas.openxmlformats.org/officeDocument/2006/relationships/image" Target="../media/image59.gif"/><Relationship Id="rId16" Type="http://schemas.openxmlformats.org/officeDocument/2006/relationships/image" Target="../media/image580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30.png"/><Relationship Id="rId24" Type="http://schemas.openxmlformats.org/officeDocument/2006/relationships/image" Target="../media/image64.png"/><Relationship Id="rId5" Type="http://schemas.openxmlformats.org/officeDocument/2006/relationships/image" Target="../media/image62.png"/><Relationship Id="rId15" Type="http://schemas.openxmlformats.org/officeDocument/2006/relationships/image" Target="../media/image570.png"/><Relationship Id="rId23" Type="http://schemas.openxmlformats.org/officeDocument/2006/relationships/image" Target="../media/image68.png"/><Relationship Id="rId10" Type="http://schemas.openxmlformats.org/officeDocument/2006/relationships/image" Target="../media/image520.png"/><Relationship Id="rId19" Type="http://schemas.openxmlformats.org/officeDocument/2006/relationships/image" Target="../media/image610.png"/><Relationship Id="rId4" Type="http://schemas.openxmlformats.org/officeDocument/2006/relationships/image" Target="../media/image61.png"/><Relationship Id="rId9" Type="http://schemas.openxmlformats.org/officeDocument/2006/relationships/image" Target="../media/image511.png"/><Relationship Id="rId14" Type="http://schemas.openxmlformats.org/officeDocument/2006/relationships/image" Target="../media/image560.png"/><Relationship Id="rId2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0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microsoft.com/office/2007/relationships/media" Target="../media/media7.avi"/><Relationship Id="rId7" Type="http://schemas.openxmlformats.org/officeDocument/2006/relationships/image" Target="../media/image76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avi"/><Relationship Id="rId9" Type="http://schemas.openxmlformats.org/officeDocument/2006/relationships/image" Target="../media/image72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9.wmv"/><Relationship Id="rId7" Type="http://schemas.openxmlformats.org/officeDocument/2006/relationships/image" Target="../media/image78.png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9.wm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1.avi"/><Relationship Id="rId7" Type="http://schemas.openxmlformats.org/officeDocument/2006/relationships/image" Target="../media/image82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avi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avi"/><Relationship Id="rId7" Type="http://schemas.openxmlformats.org/officeDocument/2006/relationships/image" Target="../media/image84.png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6" Type="http://schemas.openxmlformats.org/officeDocument/2006/relationships/image" Target="../media/image8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avi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5.avi"/><Relationship Id="rId7" Type="http://schemas.openxmlformats.org/officeDocument/2006/relationships/image" Target="../media/image86.png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avi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010.png"/><Relationship Id="rId7" Type="http://schemas.openxmlformats.org/officeDocument/2006/relationships/image" Target="../media/image105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0.png"/><Relationship Id="rId11" Type="http://schemas.openxmlformats.org/officeDocument/2006/relationships/image" Target="../media/image117.png"/><Relationship Id="rId5" Type="http://schemas.openxmlformats.org/officeDocument/2006/relationships/image" Target="../media/image1030.png"/><Relationship Id="rId10" Type="http://schemas.openxmlformats.org/officeDocument/2006/relationships/image" Target="../media/image1080.png"/><Relationship Id="rId4" Type="http://schemas.openxmlformats.org/officeDocument/2006/relationships/image" Target="../media/image1020.png"/><Relationship Id="rId9" Type="http://schemas.openxmlformats.org/officeDocument/2006/relationships/image" Target="../media/image10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avi"/><Relationship Id="rId1" Type="http://schemas.microsoft.com/office/2007/relationships/media" Target="../media/media17.avi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1.png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Forgások </a:t>
            </a:r>
            <a:r>
              <a:rPr lang="hu-HU" dirty="0" err="1" smtClean="0"/>
              <a:t>biomechanikája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298587" cy="345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0"/>
            <a:ext cx="3300661" cy="1143000"/>
          </a:xfrm>
        </p:spPr>
        <p:txBody>
          <a:bodyPr/>
          <a:lstStyle/>
          <a:p>
            <a:r>
              <a:rPr lang="hu-HU" dirty="0" smtClean="0"/>
              <a:t>Nyújtó</a:t>
            </a:r>
            <a:endParaRPr lang="en-US" dirty="0"/>
          </a:p>
        </p:txBody>
      </p:sp>
      <p:pic>
        <p:nvPicPr>
          <p:cNvPr id="4" name="European Artistic Gymnastics Ch 2011_ Men's horizontal bar, Marcel Nguyen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821" r="16891"/>
          <a:stretch/>
        </p:blipFill>
        <p:spPr>
          <a:xfrm>
            <a:off x="179512" y="1020063"/>
            <a:ext cx="5400600" cy="556157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38" y="3861048"/>
            <a:ext cx="20288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0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Erők a felső és alsó helyzetekben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547664" y="2348880"/>
            <a:ext cx="3168352" cy="34563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>
            <a:off x="3023828" y="224086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3039108" y="569725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3054348" y="2518146"/>
            <a:ext cx="15280" cy="540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3159840" y="6021288"/>
            <a:ext cx="15280" cy="540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3175120" y="2546556"/>
            <a:ext cx="15280" cy="10717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3149576" y="4221088"/>
            <a:ext cx="0" cy="13723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2411760" y="261586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387272" y="610665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250344" y="2603510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Ftartó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3255132" y="4907260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Ftartó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423717" y="1763524"/>
            <a:ext cx="178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Felső helyzet</a:t>
            </a:r>
            <a:endParaRPr lang="en-US" sz="2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428959" y="6106652"/>
            <a:ext cx="167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Alsó helyzet</a:t>
            </a:r>
            <a:endParaRPr lang="en-US" sz="2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996745" y="1301859"/>
            <a:ext cx="1871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Felső helyzet:</a:t>
            </a:r>
            <a:endParaRPr lang="en-US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174208" y="1763524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Ft+mg=</a:t>
            </a:r>
            <a:r>
              <a:rPr lang="hu-HU" dirty="0" err="1" smtClean="0"/>
              <a:t>Fcp</a:t>
            </a:r>
            <a:endParaRPr lang="en-US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5327326" y="233348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Ha Ft=0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églalap 23"/>
              <p:cNvSpPr/>
              <p:nvPr/>
            </p:nvSpPr>
            <p:spPr>
              <a:xfrm>
                <a:off x="6478333" y="2127115"/>
                <a:ext cx="1333955" cy="65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𝑚𝑔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333" y="2127115"/>
                <a:ext cx="1333955" cy="6533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églalap 24"/>
              <p:cNvSpPr/>
              <p:nvPr/>
            </p:nvSpPr>
            <p:spPr>
              <a:xfrm>
                <a:off x="5305686" y="2897245"/>
                <a:ext cx="2095445" cy="370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𝑣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𝑔𝑟</m:t>
                          </m:r>
                        </m:e>
                      </m:rad>
                      <m:r>
                        <a:rPr lang="hu-HU" b="0" i="1" smtClean="0">
                          <a:latin typeface="Cambria Math"/>
                        </a:rPr>
                        <m:t>=3.6</m:t>
                      </m:r>
                      <m:r>
                        <a:rPr lang="hu-HU" b="0" i="1" smtClean="0">
                          <a:latin typeface="Cambria Math"/>
                        </a:rPr>
                        <m:t>𝑚</m:t>
                      </m:r>
                      <m:r>
                        <a:rPr lang="hu-HU" b="0" i="1" smtClean="0">
                          <a:latin typeface="Cambria Math"/>
                        </a:rPr>
                        <m:t>/</m:t>
                      </m:r>
                      <m:r>
                        <a:rPr lang="hu-HU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églalap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686" y="2897245"/>
                <a:ext cx="2095445" cy="370358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zövegdoboz 25"/>
          <p:cNvSpPr txBox="1"/>
          <p:nvPr/>
        </p:nvSpPr>
        <p:spPr>
          <a:xfrm>
            <a:off x="4996745" y="3336592"/>
            <a:ext cx="1758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Alsó helyzet:</a:t>
            </a:r>
            <a:endParaRPr lang="en-US" sz="24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5305686" y="3804982"/>
            <a:ext cx="303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ym typeface="Symbol"/>
              </a:rPr>
              <a:t> </a:t>
            </a:r>
            <a:r>
              <a:rPr lang="hu-HU" dirty="0" smtClean="0"/>
              <a:t>Energia fent=</a:t>
            </a:r>
            <a:r>
              <a:rPr lang="hu-HU" dirty="0">
                <a:sym typeface="Symbol"/>
              </a:rPr>
              <a:t>  </a:t>
            </a:r>
            <a:r>
              <a:rPr lang="hu-HU" dirty="0" smtClean="0"/>
              <a:t>Energia lent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églalap 27"/>
              <p:cNvSpPr/>
              <p:nvPr/>
            </p:nvSpPr>
            <p:spPr>
              <a:xfrm>
                <a:off x="5017342" y="4221088"/>
                <a:ext cx="290483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𝑚𝑔h</m:t>
                      </m:r>
                      <m:r>
                        <a:rPr lang="en-US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𝑓𝑒𝑛𝑡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𝑙𝑒𝑛𝑡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églalap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342" y="4221088"/>
                <a:ext cx="2904834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zövegdoboz 28"/>
          <p:cNvSpPr txBox="1"/>
          <p:nvPr/>
        </p:nvSpPr>
        <p:spPr>
          <a:xfrm>
            <a:off x="7941655" y="43432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h=2r=2.6m</a:t>
            </a:r>
            <a:endParaRPr lang="en-US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445229" y="4832024"/>
            <a:ext cx="11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v=8.06m/s</a:t>
            </a:r>
            <a:endParaRPr lang="en-US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5374363" y="5235200"/>
            <a:ext cx="116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Ft-mg=</a:t>
            </a:r>
            <a:r>
              <a:rPr lang="hu-HU" dirty="0" err="1" smtClean="0"/>
              <a:t>Fcp</a:t>
            </a:r>
            <a:endParaRPr lang="en-US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6857360" y="5235200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Ft=</a:t>
            </a:r>
            <a:r>
              <a:rPr lang="hu-HU" dirty="0" err="1" smtClean="0"/>
              <a:t>Fcp</a:t>
            </a:r>
            <a:r>
              <a:rPr lang="hu-HU" dirty="0" smtClean="0"/>
              <a:t>+mg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églalap 32"/>
              <p:cNvSpPr/>
              <p:nvPr/>
            </p:nvSpPr>
            <p:spPr>
              <a:xfrm>
                <a:off x="5108580" y="5596228"/>
                <a:ext cx="3198376" cy="522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𝐹𝑡𝑎𝑟𝑡</m:t>
                    </m:r>
                    <m:r>
                      <a:rPr lang="en-US" i="1">
                        <a:latin typeface="Cambria Math"/>
                      </a:rPr>
                      <m:t>ó=</m:t>
                    </m:r>
                    <m:r>
                      <a:rPr lang="en-US" i="1">
                        <a:latin typeface="Cambria Math"/>
                      </a:rPr>
                      <m:t>𝑚𝑔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𝑚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hu-HU" dirty="0" smtClean="0"/>
                  <a:t> =mg+5mg</a:t>
                </a:r>
                <a:endParaRPr lang="en-US" dirty="0"/>
              </a:p>
            </p:txBody>
          </p:sp>
        </mc:Choice>
        <mc:Fallback xmlns="">
          <p:sp>
            <p:nvSpPr>
              <p:cNvPr id="33" name="Téglalap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580" y="5596228"/>
                <a:ext cx="3198376" cy="522707"/>
              </a:xfrm>
              <a:prstGeom prst="rect">
                <a:avLst/>
              </a:prstGeom>
              <a:blipFill rotWithShape="1">
                <a:blip r:embed="rId5"/>
                <a:stretch>
                  <a:fillRect r="-95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églalap 33"/>
              <p:cNvSpPr/>
              <p:nvPr/>
            </p:nvSpPr>
            <p:spPr>
              <a:xfrm>
                <a:off x="5180345" y="6194284"/>
                <a:ext cx="21866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𝐹𝑡𝑎𝑟𝑡</m:t>
                      </m:r>
                      <m:r>
                        <a:rPr lang="en-US" sz="2400" i="1" smtClean="0">
                          <a:latin typeface="Cambria Math"/>
                        </a:rPr>
                        <m:t>ó=6</m:t>
                      </m:r>
                      <m:r>
                        <a:rPr lang="en-US" sz="2400" i="1">
                          <a:latin typeface="Cambria Math"/>
                        </a:rPr>
                        <m:t>𝑚𝑔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4" name="Téglalap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345" y="6194284"/>
                <a:ext cx="2186689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Szövegdoboz 35"/>
          <p:cNvSpPr txBox="1"/>
          <p:nvPr/>
        </p:nvSpPr>
        <p:spPr>
          <a:xfrm>
            <a:off x="7643055" y="289827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r=1.3m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40519" y="1214227"/>
            <a:ext cx="322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(Feltételezés: tornász pontszerű)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Erők a felső és alsó helyzetekben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547664" y="2348880"/>
            <a:ext cx="3168352" cy="34563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>
            <a:off x="3023828" y="224086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3039108" y="569725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3054348" y="2518146"/>
            <a:ext cx="15280" cy="540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3159840" y="6021288"/>
            <a:ext cx="15280" cy="540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3175120" y="2546556"/>
            <a:ext cx="15280" cy="10717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3149576" y="4221088"/>
            <a:ext cx="0" cy="13723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2411760" y="261586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387272" y="610665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250344" y="2603510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Ftartó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3255132" y="4907260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Ftartó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428959" y="1871536"/>
            <a:ext cx="138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Felső helyzet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428959" y="6106652"/>
            <a:ext cx="1304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Alsó helyzet</a:t>
            </a:r>
            <a:endParaRPr lang="en-US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5981703" y="1214227"/>
            <a:ext cx="14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Felső helyzet:</a:t>
            </a:r>
            <a:endParaRPr lang="en-US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6013970" y="1594483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Ft+mg=</a:t>
            </a:r>
            <a:r>
              <a:rPr lang="hu-HU" dirty="0" err="1" smtClean="0"/>
              <a:t>Fcp</a:t>
            </a:r>
            <a:endParaRPr lang="en-US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5327326" y="198146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Ha Ft=0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églalap 23"/>
              <p:cNvSpPr/>
              <p:nvPr/>
            </p:nvSpPr>
            <p:spPr>
              <a:xfrm>
                <a:off x="6583661" y="1790073"/>
                <a:ext cx="1333955" cy="65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𝑚𝑔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61" y="1790073"/>
                <a:ext cx="1333955" cy="6533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églalap 24"/>
              <p:cNvSpPr/>
              <p:nvPr/>
            </p:nvSpPr>
            <p:spPr>
              <a:xfrm>
                <a:off x="4983756" y="2436240"/>
                <a:ext cx="2095445" cy="370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𝑣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𝑔𝑟</m:t>
                          </m:r>
                        </m:e>
                      </m:rad>
                      <m:r>
                        <a:rPr lang="hu-HU" b="0" i="1" smtClean="0">
                          <a:latin typeface="Cambria Math"/>
                        </a:rPr>
                        <m:t>=3.6</m:t>
                      </m:r>
                      <m:r>
                        <a:rPr lang="hu-HU" b="0" i="1" smtClean="0">
                          <a:latin typeface="Cambria Math"/>
                        </a:rPr>
                        <m:t>𝑚</m:t>
                      </m:r>
                      <m:r>
                        <a:rPr lang="hu-HU" b="0" i="1" smtClean="0">
                          <a:latin typeface="Cambria Math"/>
                        </a:rPr>
                        <m:t>/</m:t>
                      </m:r>
                      <m:r>
                        <a:rPr lang="hu-HU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églalap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756" y="2436240"/>
                <a:ext cx="2095445" cy="370358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zövegdoboz 25"/>
          <p:cNvSpPr txBox="1"/>
          <p:nvPr/>
        </p:nvSpPr>
        <p:spPr>
          <a:xfrm>
            <a:off x="5083222" y="3433626"/>
            <a:ext cx="136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Alsó helyzet:</a:t>
            </a:r>
            <a:endParaRPr lang="en-US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5118785" y="3832596"/>
            <a:ext cx="303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ym typeface="Symbol"/>
              </a:rPr>
              <a:t> </a:t>
            </a:r>
            <a:r>
              <a:rPr lang="hu-HU" dirty="0" smtClean="0"/>
              <a:t>Energia fent=</a:t>
            </a:r>
            <a:r>
              <a:rPr lang="hu-HU" dirty="0">
                <a:sym typeface="Symbol"/>
              </a:rPr>
              <a:t>  </a:t>
            </a:r>
            <a:r>
              <a:rPr lang="hu-HU" dirty="0" smtClean="0"/>
              <a:t>Energia lent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églalap 27"/>
              <p:cNvSpPr/>
              <p:nvPr/>
            </p:nvSpPr>
            <p:spPr>
              <a:xfrm>
                <a:off x="5017342" y="4221088"/>
                <a:ext cx="2914452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𝑚𝑔h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𝛳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𝑓𝑒𝑛𝑡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𝛳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𝑙𝑒𝑛𝑡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églalap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342" y="4221088"/>
                <a:ext cx="2914452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zövegdoboz 28"/>
          <p:cNvSpPr txBox="1"/>
          <p:nvPr/>
        </p:nvSpPr>
        <p:spPr>
          <a:xfrm>
            <a:off x="7941655" y="43432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h=2r=2.6m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zövegdoboz 29"/>
              <p:cNvSpPr txBox="1"/>
              <p:nvPr/>
            </p:nvSpPr>
            <p:spPr>
              <a:xfrm>
                <a:off x="4824003" y="4832024"/>
                <a:ext cx="1782732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𝑙𝑒𝑛𝑡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=5.54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Szövegdoboz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03" y="4832024"/>
                <a:ext cx="1782732" cy="375552"/>
              </a:xfrm>
              <a:prstGeom prst="rect">
                <a:avLst/>
              </a:prstGeom>
              <a:blipFill rotWithShape="1"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zövegdoboz 30"/>
          <p:cNvSpPr txBox="1"/>
          <p:nvPr/>
        </p:nvSpPr>
        <p:spPr>
          <a:xfrm>
            <a:off x="5374363" y="5235200"/>
            <a:ext cx="116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Ft-mg=</a:t>
            </a:r>
            <a:r>
              <a:rPr lang="hu-HU" dirty="0" err="1" smtClean="0"/>
              <a:t>Fcp</a:t>
            </a:r>
            <a:endParaRPr lang="en-US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6857360" y="5235200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Ft=</a:t>
            </a:r>
            <a:r>
              <a:rPr lang="hu-HU" dirty="0" err="1" smtClean="0"/>
              <a:t>Fcp</a:t>
            </a:r>
            <a:r>
              <a:rPr lang="hu-HU" dirty="0" smtClean="0"/>
              <a:t>+mg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églalap 32"/>
              <p:cNvSpPr/>
              <p:nvPr/>
            </p:nvSpPr>
            <p:spPr>
              <a:xfrm>
                <a:off x="5108580" y="5596228"/>
                <a:ext cx="3198376" cy="522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𝐹𝑡𝑎𝑟𝑡</m:t>
                    </m:r>
                    <m:r>
                      <a:rPr lang="en-US" i="1">
                        <a:latin typeface="Cambria Math"/>
                      </a:rPr>
                      <m:t>ó=</m:t>
                    </m:r>
                    <m:r>
                      <a:rPr lang="en-US" i="1">
                        <a:latin typeface="Cambria Math"/>
                      </a:rPr>
                      <m:t>𝑚𝑔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𝑚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hu-HU" dirty="0" smtClean="0"/>
                  <a:t> =mg+4mg</a:t>
                </a:r>
                <a:endParaRPr lang="en-US" dirty="0"/>
              </a:p>
            </p:txBody>
          </p:sp>
        </mc:Choice>
        <mc:Fallback xmlns="">
          <p:sp>
            <p:nvSpPr>
              <p:cNvPr id="33" name="Téglalap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580" y="5596228"/>
                <a:ext cx="3198376" cy="522707"/>
              </a:xfrm>
              <a:prstGeom prst="rect">
                <a:avLst/>
              </a:prstGeom>
              <a:blipFill rotWithShape="1">
                <a:blip r:embed="rId6"/>
                <a:stretch>
                  <a:fillRect r="-95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églalap 33"/>
              <p:cNvSpPr/>
              <p:nvPr/>
            </p:nvSpPr>
            <p:spPr>
              <a:xfrm>
                <a:off x="5781136" y="6204454"/>
                <a:ext cx="16890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𝐹𝑡𝑎𝑟𝑡</m:t>
                      </m:r>
                      <m:r>
                        <a:rPr lang="en-US" i="1" smtClean="0">
                          <a:latin typeface="Cambria Math"/>
                        </a:rPr>
                        <m:t>ó=5</m:t>
                      </m:r>
                      <m:r>
                        <a:rPr lang="en-US" i="1">
                          <a:latin typeface="Cambria Math"/>
                        </a:rPr>
                        <m:t>𝑚𝑔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églalap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136" y="6204454"/>
                <a:ext cx="168905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Szövegdoboz 35"/>
          <p:cNvSpPr txBox="1"/>
          <p:nvPr/>
        </p:nvSpPr>
        <p:spPr>
          <a:xfrm>
            <a:off x="8118786" y="199937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r=1.3m</a:t>
            </a:r>
            <a:endParaRPr lang="en-US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679235" y="1209254"/>
            <a:ext cx="4421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(Feltételezés: tornász l hosszúságú egyik vége</a:t>
            </a:r>
          </a:p>
          <a:p>
            <a:r>
              <a:rPr lang="hu-HU" dirty="0" smtClean="0"/>
              <a:t>körül forgó homogén anyageloszlású henger)</a:t>
            </a:r>
            <a:endParaRPr lang="en-US" dirty="0"/>
          </a:p>
        </p:txBody>
      </p:sp>
      <p:sp>
        <p:nvSpPr>
          <p:cNvPr id="3" name="Folyamatábra: Közvetlen elérésű tárolás 2"/>
          <p:cNvSpPr/>
          <p:nvPr/>
        </p:nvSpPr>
        <p:spPr>
          <a:xfrm>
            <a:off x="395536" y="3676226"/>
            <a:ext cx="3039863" cy="458780"/>
          </a:xfrm>
          <a:prstGeom prst="flowChartMagneticDrum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4924196" y="2820894"/>
                <a:ext cx="237430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𝛳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=2.25∗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196" y="2820894"/>
                <a:ext cx="2374304" cy="6127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Szövegdoboz 36"/>
          <p:cNvSpPr txBox="1"/>
          <p:nvPr/>
        </p:nvSpPr>
        <p:spPr>
          <a:xfrm>
            <a:off x="7449942" y="2942594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l=2r=2.6m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6990946" y="2338745"/>
                <a:ext cx="1901418" cy="565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=2.76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946" y="2338745"/>
                <a:ext cx="1901418" cy="565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6474568" y="4724627"/>
                <a:ext cx="2608278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𝑙𝑒𝑛𝑡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𝑙𝑒𝑛𝑡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=7.2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568" y="4724627"/>
                <a:ext cx="2608278" cy="56675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zalagnyíl jobbra 13"/>
          <p:cNvSpPr/>
          <p:nvPr/>
        </p:nvSpPr>
        <p:spPr>
          <a:xfrm>
            <a:off x="1187660" y="2242142"/>
            <a:ext cx="936104" cy="37791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7" grpId="0"/>
      <p:bldP spid="37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Erőhatások középső helyzetben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043608" y="2348880"/>
            <a:ext cx="3168352" cy="34563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>
            <a:off x="935596" y="394869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1011459" y="4202339"/>
            <a:ext cx="15280" cy="540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1186001" y="4056706"/>
            <a:ext cx="8640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298225" y="3501008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Ftartó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80783" y="428770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1186001" y="4164718"/>
            <a:ext cx="864096" cy="49231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826561" y="474239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Feredő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églalap 15"/>
              <p:cNvSpPr/>
              <p:nvPr/>
            </p:nvSpPr>
            <p:spPr>
              <a:xfrm>
                <a:off x="4644008" y="1412776"/>
                <a:ext cx="3143040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𝑚𝑔h</m:t>
                      </m:r>
                      <m:r>
                        <a:rPr lang="en-US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𝑓𝑒𝑛𝑡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𝑜</m:t>
                          </m:r>
                          <m:r>
                            <a:rPr lang="en-US" i="1">
                              <a:latin typeface="Cambria Math"/>
                            </a:rPr>
                            <m:t>𝑙</m:t>
                          </m:r>
                          <m:r>
                            <a:rPr lang="hu-HU" b="0" i="1" smtClean="0">
                              <a:latin typeface="Cambria Math"/>
                            </a:rPr>
                            <m:t>𝑑𝑎𝑙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églalap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412776"/>
                <a:ext cx="3143040" cy="610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zövegdoboz 16"/>
          <p:cNvSpPr txBox="1"/>
          <p:nvPr/>
        </p:nvSpPr>
        <p:spPr>
          <a:xfrm>
            <a:off x="7999374" y="1533578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h=r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/>
              <p:cNvSpPr txBox="1"/>
              <p:nvPr/>
            </p:nvSpPr>
            <p:spPr>
              <a:xfrm>
                <a:off x="4716016" y="2065501"/>
                <a:ext cx="1726691" cy="566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𝑜𝑙𝑑𝑎𝑙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=6.24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Szövegdoboz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065501"/>
                <a:ext cx="1726691" cy="5667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églalap 18"/>
              <p:cNvSpPr/>
              <p:nvPr/>
            </p:nvSpPr>
            <p:spPr>
              <a:xfrm>
                <a:off x="4716016" y="2632259"/>
                <a:ext cx="2261068" cy="522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𝐹</m:t>
                    </m:r>
                    <m:r>
                      <a:rPr lang="hu-HU" b="0" i="1" smtClean="0">
                        <a:latin typeface="Cambria Math"/>
                      </a:rPr>
                      <m:t>𝑐𝑝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𝑚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hu-HU" dirty="0" smtClean="0"/>
                  <a:t> =3.9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∗ </m:t>
                    </m:r>
                  </m:oMath>
                </a14:m>
                <a:r>
                  <a:rPr lang="hu-HU" dirty="0" smtClean="0"/>
                  <a:t>mg</a:t>
                </a:r>
                <a:endParaRPr lang="en-US" dirty="0"/>
              </a:p>
            </p:txBody>
          </p:sp>
        </mc:Choice>
        <mc:Fallback xmlns="">
          <p:sp>
            <p:nvSpPr>
              <p:cNvPr id="19" name="Téglalap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632259"/>
                <a:ext cx="2261068" cy="522707"/>
              </a:xfrm>
              <a:prstGeom prst="rect">
                <a:avLst/>
              </a:prstGeom>
              <a:blipFill rotWithShape="1">
                <a:blip r:embed="rId4"/>
                <a:stretch>
                  <a:fillRect r="-1348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églalap 19"/>
              <p:cNvSpPr/>
              <p:nvPr/>
            </p:nvSpPr>
            <p:spPr>
              <a:xfrm>
                <a:off x="4716016" y="3234813"/>
                <a:ext cx="1398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𝐹</m:t>
                      </m:r>
                      <m:r>
                        <a:rPr lang="hu-HU" b="0" i="1" smtClean="0">
                          <a:latin typeface="Cambria Math"/>
                        </a:rPr>
                        <m:t>𝑛𝑒h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3234813"/>
                <a:ext cx="1398075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églalap 20"/>
              <p:cNvSpPr/>
              <p:nvPr/>
            </p:nvSpPr>
            <p:spPr>
              <a:xfrm>
                <a:off x="4571999" y="3757007"/>
                <a:ext cx="3949736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𝑒𝑟𝑒𝑑</m:t>
                          </m:r>
                          <m:r>
                            <a:rPr lang="en-US" i="1">
                              <a:latin typeface="Cambria Math"/>
                            </a:rPr>
                            <m:t>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𝑡𝑎𝑟𝑡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ó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𝑛𝑒h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i="1">
                          <a:latin typeface="Cambria Math"/>
                        </a:rPr>
                        <m:t>=4</m:t>
                      </m:r>
                      <m:r>
                        <a:rPr lang="hu-HU" b="0" i="1" smtClean="0">
                          <a:latin typeface="Cambria Math"/>
                        </a:rPr>
                        <m:t>.1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r>
                        <a:rPr lang="en-US" i="1">
                          <a:latin typeface="Cambria Math"/>
                        </a:rPr>
                        <m:t>𝑚𝑔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églalap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3757007"/>
                <a:ext cx="3949736" cy="6560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1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74581" y="193204"/>
            <a:ext cx="3970784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Gyorskorcsolya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5545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580111" y="119889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Fy</a:t>
            </a:r>
            <a:r>
              <a:rPr lang="hu-HU" dirty="0" smtClean="0"/>
              <a:t>=mg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5597488" y="1568779"/>
                <a:ext cx="1191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err="1" smtClean="0"/>
                  <a:t>Fy</a:t>
                </a:r>
                <a:r>
                  <a:rPr lang="hu-HU" dirty="0" smtClean="0"/>
                  <a:t>/</a:t>
                </a:r>
                <a:r>
                  <a:rPr lang="hu-HU" dirty="0" err="1" smtClean="0"/>
                  <a:t>Fx</a:t>
                </a:r>
                <a:r>
                  <a:rPr lang="hu-HU" dirty="0" smtClean="0"/>
                  <a:t>=tg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/>
                      </a:rPr>
                      <m:t>𝛼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88" y="1568779"/>
                <a:ext cx="119135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08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5597488" y="1824777"/>
                <a:ext cx="2435090" cy="65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88" y="1824777"/>
                <a:ext cx="2435090" cy="6533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Egyenes összekötő 8"/>
          <p:cNvCxnSpPr/>
          <p:nvPr/>
        </p:nvCxnSpPr>
        <p:spPr>
          <a:xfrm>
            <a:off x="2267744" y="1645723"/>
            <a:ext cx="0" cy="850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683569" y="2496172"/>
            <a:ext cx="15841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5646669" y="2464360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v=48km/h=13.3m/s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014971" y="6260500"/>
            <a:ext cx="306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Támasztás egy hajlított lábbal!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646669" y="287630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r=10m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64949"/>
            <a:ext cx="37909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3584672" y="5155215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 smtClean="0"/>
              <a:t>α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zövegdoboz 21"/>
              <p:cNvSpPr txBox="1"/>
              <p:nvPr/>
            </p:nvSpPr>
            <p:spPr>
              <a:xfrm>
                <a:off x="5562734" y="3236850"/>
                <a:ext cx="2417457" cy="674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13.3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 17.7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Szövegdoboz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34" y="3236850"/>
                <a:ext cx="2417457" cy="6745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zövegdoboz 22"/>
          <p:cNvSpPr txBox="1"/>
          <p:nvPr/>
        </p:nvSpPr>
        <p:spPr>
          <a:xfrm>
            <a:off x="6653641" y="287630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m=60kg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églalap 23"/>
              <p:cNvSpPr/>
              <p:nvPr/>
            </p:nvSpPr>
            <p:spPr>
              <a:xfrm>
                <a:off x="5278341" y="3911394"/>
                <a:ext cx="3589252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=60∗ 17.7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=1062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341" y="3911394"/>
                <a:ext cx="3589252" cy="56675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églalap 24"/>
              <p:cNvSpPr/>
              <p:nvPr/>
            </p:nvSpPr>
            <p:spPr>
              <a:xfrm>
                <a:off x="5278341" y="4478152"/>
                <a:ext cx="2665986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=60∗ 10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=600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églalap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341" y="4478152"/>
                <a:ext cx="2665986" cy="56675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églalap 25"/>
              <p:cNvSpPr/>
              <p:nvPr/>
            </p:nvSpPr>
            <p:spPr>
              <a:xfrm>
                <a:off x="4538536" y="5027018"/>
                <a:ext cx="4607735" cy="718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𝑡𝑎𝑙𝑎𝑗𝑟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2000" i="1">
                          <a:latin typeface="Cambria Math"/>
                        </a:rPr>
                        <m:t>=1219</m:t>
                      </m:r>
                      <m:r>
                        <a:rPr lang="en-US" sz="2000" i="1">
                          <a:latin typeface="Cambria Math"/>
                        </a:rPr>
                        <m:t>𝑁</m:t>
                      </m:r>
                      <m:r>
                        <a:rPr lang="en-US" sz="2000" i="1">
                          <a:latin typeface="Cambria Math"/>
                        </a:rPr>
                        <m:t> ≈2∗</m:t>
                      </m:r>
                      <m:r>
                        <a:rPr lang="en-US" sz="2000" i="1">
                          <a:latin typeface="Cambria Math"/>
                        </a:rPr>
                        <m:t>𝑚𝑔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6" name="Téglalap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36" y="5027018"/>
                <a:ext cx="4607735" cy="71865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4907250" y="5586252"/>
                <a:ext cx="1216935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=0.56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250" y="5586252"/>
                <a:ext cx="1216935" cy="66851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zövegdoboz 27"/>
          <p:cNvSpPr txBox="1"/>
          <p:nvPr/>
        </p:nvSpPr>
        <p:spPr>
          <a:xfrm>
            <a:off x="6603213" y="573584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r>
              <a:rPr lang="hu-HU" dirty="0" smtClean="0"/>
              <a:t>=29.5˚</a:t>
            </a:r>
            <a:endParaRPr lang="en-US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475018" y="1645723"/>
            <a:ext cx="417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α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33" name="Egyenes összekötő 32"/>
          <p:cNvCxnSpPr/>
          <p:nvPr/>
        </p:nvCxnSpPr>
        <p:spPr>
          <a:xfrm flipH="1">
            <a:off x="683570" y="1645723"/>
            <a:ext cx="1584174" cy="850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5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Futás </a:t>
            </a:r>
            <a:r>
              <a:rPr lang="hu-HU" dirty="0"/>
              <a:t>kanyarban</a:t>
            </a:r>
          </a:p>
        </p:txBody>
      </p:sp>
      <p:pic>
        <p:nvPicPr>
          <p:cNvPr id="1026" name="Picture 2" descr="http://trackledger.com/wp-content/uploads/2012/04/Alonso-2009-Berlin-WC-PB-19.81-Run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V="1">
            <a:off x="755576" y="2492896"/>
            <a:ext cx="448444" cy="158417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758798" y="4077072"/>
            <a:ext cx="31905" cy="15816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zis 9"/>
          <p:cNvSpPr/>
          <p:nvPr/>
        </p:nvSpPr>
        <p:spPr>
          <a:xfrm>
            <a:off x="1043608" y="2768016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/>
          <p:cNvCxnSpPr/>
          <p:nvPr/>
        </p:nvCxnSpPr>
        <p:spPr>
          <a:xfrm flipV="1">
            <a:off x="2455618" y="2537039"/>
            <a:ext cx="473372" cy="16482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2467828" y="4185329"/>
            <a:ext cx="33516" cy="15175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2928990" y="220486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634678" y="5810805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hu-HU" dirty="0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2928990" y="2574196"/>
            <a:ext cx="0" cy="1611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H="1">
            <a:off x="2501344" y="4185329"/>
            <a:ext cx="427646" cy="1473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>
            <a:off x="2455618" y="4185329"/>
            <a:ext cx="4797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3112694" y="4000663"/>
            <a:ext cx="50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Fcp</a:t>
            </a:r>
            <a:endParaRPr lang="hu-HU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4139952" y="1870482"/>
            <a:ext cx="332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Talp első része érintkezik a talajjal</a:t>
            </a:r>
            <a:endParaRPr lang="hu-HU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4139952" y="2398684"/>
            <a:ext cx="342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Bokaízületben oldalirányú terhelés</a:t>
            </a:r>
            <a:endParaRPr lang="hu-HU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4211961" y="290205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Medence dőlése miatt belső és külső láb mozgásmintázata eltérő</a:t>
            </a:r>
            <a:endParaRPr lang="hu-HU" dirty="0"/>
          </a:p>
        </p:txBody>
      </p:sp>
      <p:cxnSp>
        <p:nvCxnSpPr>
          <p:cNvPr id="35" name="Egyenes összekötő 34"/>
          <p:cNvCxnSpPr/>
          <p:nvPr/>
        </p:nvCxnSpPr>
        <p:spPr>
          <a:xfrm>
            <a:off x="4572000" y="6180137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 flipV="1">
            <a:off x="5377427" y="5009157"/>
            <a:ext cx="423664" cy="117534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/>
          <p:nvPr/>
        </p:nvCxnSpPr>
        <p:spPr>
          <a:xfrm flipV="1">
            <a:off x="5797270" y="5157192"/>
            <a:ext cx="358906" cy="10273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>
            <a:off x="5797270" y="5009157"/>
            <a:ext cx="358906" cy="15021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/>
          <p:nvPr/>
        </p:nvCxnSpPr>
        <p:spPr>
          <a:xfrm flipV="1">
            <a:off x="5976723" y="4221088"/>
            <a:ext cx="323469" cy="86099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zis 45"/>
          <p:cNvSpPr/>
          <p:nvPr/>
        </p:nvSpPr>
        <p:spPr>
          <a:xfrm>
            <a:off x="6169676" y="3861048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8" name="Egyenes összekötő 47"/>
          <p:cNvCxnSpPr/>
          <p:nvPr/>
        </p:nvCxnSpPr>
        <p:spPr>
          <a:xfrm>
            <a:off x="6012160" y="4293096"/>
            <a:ext cx="440432" cy="19320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H="1">
            <a:off x="6271348" y="4484605"/>
            <a:ext cx="156696" cy="40148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 flipH="1">
            <a:off x="5852568" y="4283861"/>
            <a:ext cx="156696" cy="40148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8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25" grpId="0"/>
      <p:bldP spid="31" grpId="0"/>
      <p:bldP spid="32" grpId="0"/>
      <p:bldP spid="33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9688"/>
            <a:ext cx="8229600" cy="1143000"/>
          </a:xfrm>
        </p:spPr>
        <p:txBody>
          <a:bodyPr/>
          <a:lstStyle/>
          <a:p>
            <a:r>
              <a:rPr lang="hu-HU" dirty="0" smtClean="0"/>
              <a:t>Kerékpár, tapadás</a:t>
            </a:r>
            <a:endParaRPr lang="hu-HU" dirty="0"/>
          </a:p>
        </p:txBody>
      </p:sp>
      <p:pic>
        <p:nvPicPr>
          <p:cNvPr id="2050" name="Picture 2" descr="http://bloximages.chicago2.vip.townnews.com/wmicentral.com/content/tncms/assets/v3/editorial/3/0b/30bec74e-bfcb-11e1-acb7-0019bb2963f4/4fea17d033426.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4"/>
          <a:stretch/>
        </p:blipFill>
        <p:spPr bwMode="auto">
          <a:xfrm>
            <a:off x="107504" y="1184288"/>
            <a:ext cx="541925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3592448" y="2780928"/>
            <a:ext cx="0" cy="122250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V="1">
            <a:off x="2581595" y="3682013"/>
            <a:ext cx="0" cy="119653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zis 6"/>
          <p:cNvSpPr/>
          <p:nvPr/>
        </p:nvSpPr>
        <p:spPr>
          <a:xfrm>
            <a:off x="3520440" y="2636912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666411" y="3591138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FF00"/>
                </a:solidFill>
              </a:rPr>
              <a:t>mg</a:t>
            </a:r>
            <a:endParaRPr lang="hu-HU" sz="2400" b="1" dirty="0">
              <a:solidFill>
                <a:srgbClr val="FFFF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777044" y="4052803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FF00"/>
                </a:solidFill>
              </a:rPr>
              <a:t>Ft</a:t>
            </a:r>
            <a:endParaRPr lang="hu-HU" sz="2400" b="1" dirty="0">
              <a:solidFill>
                <a:srgbClr val="FFFF00"/>
              </a:solidFill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>
            <a:off x="2622694" y="4920453"/>
            <a:ext cx="66844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3319065" y="4920453"/>
            <a:ext cx="137935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Fsúrl</a:t>
            </a:r>
            <a:r>
              <a:rPr lang="hu-HU" sz="2400" b="1" dirty="0" smtClean="0"/>
              <a:t>=</a:t>
            </a:r>
            <a:r>
              <a:rPr lang="hu-HU" sz="2400" b="1" dirty="0" err="1" smtClean="0"/>
              <a:t>Fcp</a:t>
            </a:r>
            <a:endParaRPr lang="hu-HU" sz="2400" b="1" dirty="0"/>
          </a:p>
        </p:txBody>
      </p:sp>
      <p:cxnSp>
        <p:nvCxnSpPr>
          <p:cNvPr id="21" name="Egyenes összekötő nyíllal 20"/>
          <p:cNvCxnSpPr/>
          <p:nvPr/>
        </p:nvCxnSpPr>
        <p:spPr>
          <a:xfrm flipV="1">
            <a:off x="2642725" y="3682013"/>
            <a:ext cx="509146" cy="1196529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3267039" y="4226972"/>
            <a:ext cx="1067985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Feredő</a:t>
            </a:r>
            <a:endParaRPr lang="hu-HU" sz="2400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6066201" y="1381437"/>
            <a:ext cx="288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a súrlódási erő lecsökken, de a hajlásszög nem változik, a talajon meghatározott erő eredőjének hatásvonala nem a </a:t>
            </a:r>
            <a:r>
              <a:rPr lang="hu-HU" sz="2400" dirty="0" err="1" smtClean="0"/>
              <a:t>TKP-on</a:t>
            </a:r>
            <a:r>
              <a:rPr lang="hu-HU" sz="2400" dirty="0" smtClean="0"/>
              <a:t> halad át</a:t>
            </a:r>
            <a:endParaRPr lang="hu-HU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5937375" y="4956286"/>
            <a:ext cx="292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 kerékpáros felborul</a:t>
            </a:r>
            <a:endParaRPr lang="hu-HU" sz="2400" b="1" dirty="0"/>
          </a:p>
        </p:txBody>
      </p:sp>
      <p:sp>
        <p:nvSpPr>
          <p:cNvPr id="25" name="Lefelé nyíl 24"/>
          <p:cNvSpPr/>
          <p:nvPr/>
        </p:nvSpPr>
        <p:spPr>
          <a:xfrm>
            <a:off x="6876256" y="4457805"/>
            <a:ext cx="1008112" cy="36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1259310" y="5875591"/>
            <a:ext cx="5990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Ha nagyobb a sebesség, jobban bedől, nagyobb </a:t>
            </a:r>
            <a:r>
              <a:rPr lang="hu-HU" sz="2000" b="1" dirty="0" err="1" smtClean="0"/>
              <a:t>Fsúrl</a:t>
            </a:r>
            <a:r>
              <a:rPr lang="hu-HU" sz="2000" b="1" dirty="0" smtClean="0"/>
              <a:t>!  </a:t>
            </a:r>
            <a:endParaRPr lang="hu-HU" sz="2000" b="1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-23061" y="6275701"/>
            <a:ext cx="9167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Futásra alkalmazva: Szöges </a:t>
            </a:r>
            <a:r>
              <a:rPr lang="hu-HU" sz="2400" b="1" dirty="0" smtClean="0"/>
              <a:t>cipőben gyorsabban lehet kanyarban futni!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493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4" grpId="0"/>
      <p:bldP spid="18" grpId="0" animBg="1"/>
      <p:bldP spid="22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Forgási állapot megváltoztatása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2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Perdületmegmaradás</a:t>
            </a:r>
            <a:r>
              <a:rPr lang="hu-HU" dirty="0"/>
              <a:t> tétele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églalap 3"/>
              <p:cNvSpPr/>
              <p:nvPr/>
            </p:nvSpPr>
            <p:spPr>
              <a:xfrm>
                <a:off x="1115616" y="1475381"/>
                <a:ext cx="2015295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sym typeface="Symbol"/>
                        </a:rPr>
                        <m:t></m:t>
                      </m:r>
                      <m:r>
                        <a:rPr lang="en-US" i="1">
                          <a:latin typeface="Cambria Math"/>
                        </a:rPr>
                        <m:t>𝑀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𝛳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r>
                        <a:rPr lang="en-US" i="1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églalap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475381"/>
                <a:ext cx="2015295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artalom helye 2"/>
          <p:cNvSpPr txBox="1">
            <a:spLocks/>
          </p:cNvSpPr>
          <p:nvPr/>
        </p:nvSpPr>
        <p:spPr>
          <a:xfrm>
            <a:off x="251520" y="2258334"/>
            <a:ext cx="4258816" cy="100811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dirty="0" smtClean="0"/>
              <a:t>H</a:t>
            </a:r>
            <a:r>
              <a:rPr lang="en-US" dirty="0" smtClean="0"/>
              <a:t>a 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forgatónyomatékok</a:t>
            </a:r>
            <a:r>
              <a:rPr lang="en-US" dirty="0" smtClean="0"/>
              <a:t> </a:t>
            </a:r>
            <a:r>
              <a:rPr lang="en-US" dirty="0" err="1" smtClean="0"/>
              <a:t>összege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, a test </a:t>
            </a:r>
            <a:r>
              <a:rPr lang="en-US" dirty="0" err="1" smtClean="0"/>
              <a:t>perdülete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változik</a:t>
            </a:r>
            <a:r>
              <a:rPr lang="en-US" dirty="0" smtClean="0"/>
              <a:t> meg, a </a:t>
            </a:r>
            <a:r>
              <a:rPr lang="en-US" dirty="0" err="1" smtClean="0"/>
              <a:t>perdület</a:t>
            </a:r>
            <a:r>
              <a:rPr lang="en-US" dirty="0" smtClean="0"/>
              <a:t> </a:t>
            </a:r>
            <a:r>
              <a:rPr lang="en-US" dirty="0" err="1" smtClean="0"/>
              <a:t>állandó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499965" y="3266446"/>
                <a:ext cx="1632178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sym typeface="Symbol"/>
                        </a:rPr>
                        <m:t></m:t>
                      </m:r>
                      <m:r>
                        <a:rPr lang="en-US" i="1">
                          <a:latin typeface="Cambria Math"/>
                        </a:rPr>
                        <m:t>𝑀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hu-HU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65" y="3266446"/>
                <a:ext cx="1632178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églalap 6"/>
          <p:cNvSpPr/>
          <p:nvPr/>
        </p:nvSpPr>
        <p:spPr>
          <a:xfrm>
            <a:off x="2699792" y="3390903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N=állandó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624101" y="3895318"/>
                <a:ext cx="21066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𝑁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𝛳</m:t>
                    </m:r>
                    <m:r>
                      <a:rPr lang="en-US" i="1">
                        <a:latin typeface="Cambria Math"/>
                      </a:rPr>
                      <m:t>∗</m:t>
                    </m:r>
                    <m:r>
                      <a:rPr 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hu-HU" dirty="0" smtClean="0"/>
                  <a:t> = állandó</a:t>
                </a:r>
                <a:endParaRPr lang="en-US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01" y="3895318"/>
                <a:ext cx="2106667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r="-20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429464" y="4396462"/>
                <a:ext cx="24959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64" y="4396462"/>
                <a:ext cx="249594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églalap 10"/>
              <p:cNvSpPr/>
              <p:nvPr/>
            </p:nvSpPr>
            <p:spPr>
              <a:xfrm>
                <a:off x="651709" y="5485874"/>
                <a:ext cx="10624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églalap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09" y="5485874"/>
                <a:ext cx="106247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Balra nyíl 11"/>
          <p:cNvSpPr/>
          <p:nvPr/>
        </p:nvSpPr>
        <p:spPr>
          <a:xfrm flipH="1">
            <a:off x="1946960" y="5578207"/>
            <a:ext cx="720080" cy="184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églalap 12"/>
              <p:cNvSpPr/>
              <p:nvPr/>
            </p:nvSpPr>
            <p:spPr>
              <a:xfrm>
                <a:off x="2933292" y="5485874"/>
                <a:ext cx="1081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u-HU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églalap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92" y="5485874"/>
                <a:ext cx="1081706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Forgoszek1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10336" y="2431473"/>
            <a:ext cx="3993081" cy="31949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54" y="4941168"/>
            <a:ext cx="15541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28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0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Műkorcsolya: forgás a jégen</a:t>
            </a:r>
            <a:endParaRPr lang="en-US" dirty="0"/>
          </a:p>
        </p:txBody>
      </p:sp>
      <p:pic>
        <p:nvPicPr>
          <p:cNvPr id="4" name="Ice Skating Spins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340768"/>
            <a:ext cx="6034088" cy="4525963"/>
          </a:xfrm>
        </p:spPr>
      </p:pic>
      <p:sp>
        <p:nvSpPr>
          <p:cNvPr id="3" name="Szövegdoboz 2"/>
          <p:cNvSpPr txBox="1"/>
          <p:nvPr/>
        </p:nvSpPr>
        <p:spPr>
          <a:xfrm>
            <a:off x="1691680" y="6165304"/>
            <a:ext cx="5798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 súlyzók szerepét a végtagok veszik át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76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14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Megkülönböztetjük: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/>
          </a:bodyPr>
          <a:lstStyle/>
          <a:p>
            <a:r>
              <a:rPr lang="hu-HU" dirty="0"/>
              <a:t>Sportoló </a:t>
            </a:r>
            <a:r>
              <a:rPr lang="hu-HU" dirty="0" smtClean="0"/>
              <a:t>mozgása</a:t>
            </a:r>
          </a:p>
          <a:p>
            <a:r>
              <a:rPr lang="hu-HU" dirty="0" smtClean="0"/>
              <a:t>Sportszer mozgása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u-HU" sz="3200" dirty="0"/>
              <a:t>Sportoló és sportszer együttes </a:t>
            </a:r>
            <a:r>
              <a:rPr lang="hu-HU" sz="3200" dirty="0" smtClean="0"/>
              <a:t>mozgása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923256" y="3717032"/>
            <a:ext cx="37183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Rotáció</a:t>
            </a:r>
          </a:p>
          <a:p>
            <a:r>
              <a:rPr lang="hu-HU" sz="3200" dirty="0"/>
              <a:t>Transzláció és rotáció</a:t>
            </a:r>
            <a:endParaRPr lang="en-US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923256" y="5013176"/>
            <a:ext cx="3267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Mozgás </a:t>
            </a:r>
            <a:r>
              <a:rPr lang="hu-HU" sz="3200" dirty="0" smtClean="0"/>
              <a:t>talajon</a:t>
            </a:r>
            <a:endParaRPr lang="hu-HU" sz="3200" dirty="0"/>
          </a:p>
          <a:p>
            <a:r>
              <a:rPr lang="hu-HU" sz="3200" dirty="0"/>
              <a:t>Mozgás </a:t>
            </a:r>
            <a:r>
              <a:rPr lang="hu-HU" sz="3200" dirty="0" smtClean="0"/>
              <a:t>levegőben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2449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Műkorcsolya: forgások a levegőben</a:t>
            </a:r>
            <a:endParaRPr lang="en-US" dirty="0"/>
          </a:p>
        </p:txBody>
      </p:sp>
      <p:pic>
        <p:nvPicPr>
          <p:cNvPr id="4" name="Figure Skating in slow motion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229" y="1412776"/>
            <a:ext cx="6034088" cy="4525963"/>
          </a:xfrm>
        </p:spPr>
      </p:pic>
      <p:sp>
        <p:nvSpPr>
          <p:cNvPr id="3" name="Szövegdoboz 2"/>
          <p:cNvSpPr txBox="1"/>
          <p:nvPr/>
        </p:nvSpPr>
        <p:spPr>
          <a:xfrm>
            <a:off x="899592" y="6281598"/>
            <a:ext cx="7321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Miért szükséges a kivitelezéshez nagy lendület?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54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353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Szaltó – forgás a levegőben</a:t>
            </a:r>
            <a:endParaRPr lang="en-US" dirty="0"/>
          </a:p>
        </p:txBody>
      </p:sp>
      <p:pic>
        <p:nvPicPr>
          <p:cNvPr id="7" name="animation Reference - Backflip reference - Grid Overlay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171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Perdületmegmaradás</a:t>
            </a:r>
            <a:r>
              <a:rPr lang="hu-HU" dirty="0" smtClean="0"/>
              <a:t> tételének alkalmazása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5976" y="2258334"/>
            <a:ext cx="4258816" cy="594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Elrugaszkodás után N állandó</a:t>
            </a:r>
            <a:endParaRPr lang="en-US" sz="2400" dirty="0"/>
          </a:p>
        </p:txBody>
      </p:sp>
      <p:pic>
        <p:nvPicPr>
          <p:cNvPr id="5122" name="Picture 2" descr="E:\Letöltések\Saltovor1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6" y="1484784"/>
            <a:ext cx="2866157" cy="19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4644008" y="1475381"/>
                <a:ext cx="2652457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sym typeface="Symbol"/>
                        </a:rPr>
                        <m:t></m:t>
                      </m:r>
                      <m:r>
                        <a:rPr lang="en-US" sz="2400" i="1">
                          <a:latin typeface="Cambria Math"/>
                        </a:rPr>
                        <m:t>𝑀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𝛳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r>
                        <a:rPr lang="en-US" sz="2400" i="1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475381"/>
                <a:ext cx="2652457" cy="7935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4478876" y="4645009"/>
                <a:ext cx="32540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𝑁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76" y="4645009"/>
                <a:ext cx="325403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6" y="3475171"/>
            <a:ext cx="576064" cy="238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00" y="4077072"/>
            <a:ext cx="1277629" cy="68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zis 11"/>
          <p:cNvSpPr/>
          <p:nvPr/>
        </p:nvSpPr>
        <p:spPr>
          <a:xfrm>
            <a:off x="833636" y="4354071"/>
            <a:ext cx="72008" cy="673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zis 16"/>
          <p:cNvSpPr/>
          <p:nvPr/>
        </p:nvSpPr>
        <p:spPr>
          <a:xfrm>
            <a:off x="2374072" y="4295486"/>
            <a:ext cx="72008" cy="673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zis 17"/>
          <p:cNvSpPr/>
          <p:nvPr/>
        </p:nvSpPr>
        <p:spPr>
          <a:xfrm>
            <a:off x="763676" y="4756295"/>
            <a:ext cx="72008" cy="6736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0" name="Ellipszis 19"/>
          <p:cNvSpPr/>
          <p:nvPr/>
        </p:nvSpPr>
        <p:spPr>
          <a:xfrm>
            <a:off x="876780" y="3717032"/>
            <a:ext cx="72008" cy="6736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Ellipszis 20"/>
          <p:cNvSpPr/>
          <p:nvPr/>
        </p:nvSpPr>
        <p:spPr>
          <a:xfrm>
            <a:off x="831516" y="5418471"/>
            <a:ext cx="72008" cy="6736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Ellipszis 21"/>
          <p:cNvSpPr/>
          <p:nvPr/>
        </p:nvSpPr>
        <p:spPr>
          <a:xfrm>
            <a:off x="2843808" y="4392357"/>
            <a:ext cx="72008" cy="6736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3" name="Ellipszis 22"/>
          <p:cNvSpPr/>
          <p:nvPr/>
        </p:nvSpPr>
        <p:spPr>
          <a:xfrm>
            <a:off x="2195736" y="4336462"/>
            <a:ext cx="72008" cy="6736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Ellipszis 23"/>
          <p:cNvSpPr/>
          <p:nvPr/>
        </p:nvSpPr>
        <p:spPr>
          <a:xfrm>
            <a:off x="2245832" y="4547447"/>
            <a:ext cx="72008" cy="6736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39" name="Egyenes összekötő 38"/>
          <p:cNvCxnSpPr/>
          <p:nvPr/>
        </p:nvCxnSpPr>
        <p:spPr>
          <a:xfrm flipH="1">
            <a:off x="893168" y="3789040"/>
            <a:ext cx="19616" cy="540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/>
          <p:nvPr/>
        </p:nvCxnSpPr>
        <p:spPr>
          <a:xfrm flipH="1">
            <a:off x="835684" y="4435351"/>
            <a:ext cx="37420" cy="270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>
            <a:off x="943148" y="4435351"/>
            <a:ext cx="0" cy="994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/>
          <p:nvPr/>
        </p:nvCxnSpPr>
        <p:spPr>
          <a:xfrm flipH="1" flipV="1">
            <a:off x="2496534" y="4347136"/>
            <a:ext cx="347274" cy="74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 flipH="1">
            <a:off x="2317840" y="4381888"/>
            <a:ext cx="80016" cy="127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 flipH="1">
            <a:off x="2281836" y="4329167"/>
            <a:ext cx="76012" cy="17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églalap 54"/>
              <p:cNvSpPr/>
              <p:nvPr/>
            </p:nvSpPr>
            <p:spPr>
              <a:xfrm>
                <a:off x="1043608" y="3510268"/>
                <a:ext cx="5340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églalap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510268"/>
                <a:ext cx="534057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églalap 60"/>
              <p:cNvSpPr/>
              <p:nvPr/>
            </p:nvSpPr>
            <p:spPr>
              <a:xfrm>
                <a:off x="2843808" y="3892406"/>
                <a:ext cx="5340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églalap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892406"/>
                <a:ext cx="534057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églalap 61"/>
              <p:cNvSpPr/>
              <p:nvPr/>
            </p:nvSpPr>
            <p:spPr>
              <a:xfrm>
                <a:off x="177819" y="4691176"/>
                <a:ext cx="538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églalap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9" y="4691176"/>
                <a:ext cx="538865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églalap 62"/>
              <p:cNvSpPr/>
              <p:nvPr/>
            </p:nvSpPr>
            <p:spPr>
              <a:xfrm>
                <a:off x="1692875" y="4178182"/>
                <a:ext cx="538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églalap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875" y="4178182"/>
                <a:ext cx="538865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églalap 63"/>
              <p:cNvSpPr/>
              <p:nvPr/>
            </p:nvSpPr>
            <p:spPr>
              <a:xfrm>
                <a:off x="974592" y="5301167"/>
                <a:ext cx="538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églalap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92" y="5301167"/>
                <a:ext cx="538865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églalap 64"/>
              <p:cNvSpPr/>
              <p:nvPr/>
            </p:nvSpPr>
            <p:spPr>
              <a:xfrm>
                <a:off x="2176647" y="4705414"/>
                <a:ext cx="538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églalap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647" y="4705414"/>
                <a:ext cx="538865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églalap 65"/>
              <p:cNvSpPr/>
              <p:nvPr/>
            </p:nvSpPr>
            <p:spPr>
              <a:xfrm>
                <a:off x="1029766" y="4883492"/>
                <a:ext cx="4285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églalap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66" y="4883492"/>
                <a:ext cx="428515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églalap 66"/>
              <p:cNvSpPr/>
              <p:nvPr/>
            </p:nvSpPr>
            <p:spPr>
              <a:xfrm>
                <a:off x="2461074" y="4517280"/>
                <a:ext cx="4285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églalap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074" y="4517280"/>
                <a:ext cx="428515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églalap 67"/>
              <p:cNvSpPr/>
              <p:nvPr/>
            </p:nvSpPr>
            <p:spPr>
              <a:xfrm>
                <a:off x="2068019" y="3755041"/>
                <a:ext cx="4285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églalap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019" y="3755041"/>
                <a:ext cx="428515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églalap 68"/>
              <p:cNvSpPr/>
              <p:nvPr/>
            </p:nvSpPr>
            <p:spPr>
              <a:xfrm>
                <a:off x="261870" y="4384284"/>
                <a:ext cx="4285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églalap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70" y="4384284"/>
                <a:ext cx="428515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églalap 69"/>
              <p:cNvSpPr/>
              <p:nvPr/>
            </p:nvSpPr>
            <p:spPr>
              <a:xfrm>
                <a:off x="974592" y="3977804"/>
                <a:ext cx="4231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églalap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92" y="3977804"/>
                <a:ext cx="423193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églalap 70"/>
              <p:cNvSpPr/>
              <p:nvPr/>
            </p:nvSpPr>
            <p:spPr>
              <a:xfrm>
                <a:off x="2532975" y="3891819"/>
                <a:ext cx="4231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églalap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975" y="3891819"/>
                <a:ext cx="423193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églalap 55"/>
              <p:cNvSpPr/>
              <p:nvPr/>
            </p:nvSpPr>
            <p:spPr>
              <a:xfrm>
                <a:off x="1577665" y="5212174"/>
                <a:ext cx="34137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𝐴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: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&gt;</m:t>
                      </m:r>
                      <m:r>
                        <a:rPr lang="en-US" sz="2400" i="1">
                          <a:latin typeface="Cambria Math"/>
                        </a:rPr>
                        <m:t>𝐵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:</m:t>
                          </m:r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églalap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665" y="5212174"/>
                <a:ext cx="3413755" cy="461665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Szövegdoboz 56"/>
          <p:cNvSpPr txBox="1"/>
          <p:nvPr/>
        </p:nvSpPr>
        <p:spPr>
          <a:xfrm>
            <a:off x="264136" y="361620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</a:t>
            </a:r>
            <a:endParaRPr lang="en-US" dirty="0"/>
          </a:p>
        </p:txBody>
      </p:sp>
      <p:sp>
        <p:nvSpPr>
          <p:cNvPr id="59" name="Szövegdoboz 58"/>
          <p:cNvSpPr txBox="1"/>
          <p:nvPr/>
        </p:nvSpPr>
        <p:spPr>
          <a:xfrm>
            <a:off x="1722355" y="361620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églalap 59"/>
              <p:cNvSpPr/>
              <p:nvPr/>
            </p:nvSpPr>
            <p:spPr>
              <a:xfrm>
                <a:off x="1321644" y="5667871"/>
                <a:ext cx="7585757" cy="538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sz="2400" i="1">
                              <a:latin typeface="Cambria Math"/>
                            </a:rPr>
                            <m:t>𝐴</m:t>
                          </m:r>
                          <m:r>
                            <a:rPr lang="hu-HU" sz="2400" i="1">
                              <a:latin typeface="Cambria Math"/>
                            </a:rPr>
                            <m:t>: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u-HU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hu-HU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/>
                        </a:rPr>
                        <m:t>&gt;</m:t>
                      </m:r>
                      <m:r>
                        <a:rPr lang="en-US" sz="2400" i="1">
                          <a:latin typeface="Cambria Math"/>
                        </a:rPr>
                        <m:t>𝐵</m:t>
                      </m:r>
                      <m:r>
                        <a:rPr lang="hu-HU" sz="2400" b="0" i="1" smtClean="0">
                          <a:latin typeface="Cambria Math"/>
                        </a:rPr>
                        <m:t>: </m:t>
                      </m:r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u-HU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hu-HU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sz="24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400" i="1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hu-HU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églalap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644" y="5667871"/>
                <a:ext cx="7585757" cy="538289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églalap 71"/>
              <p:cNvSpPr/>
              <p:nvPr/>
            </p:nvSpPr>
            <p:spPr>
              <a:xfrm>
                <a:off x="1915957" y="6165304"/>
                <a:ext cx="136806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églalap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957" y="6165304"/>
                <a:ext cx="1368067" cy="461665"/>
              </a:xfrm>
              <a:prstGeom prst="rect">
                <a:avLst/>
              </a:prstGeom>
              <a:blipFill rotWithShape="1">
                <a:blip r:embed="rId2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Balra nyíl 72"/>
          <p:cNvSpPr/>
          <p:nvPr/>
        </p:nvSpPr>
        <p:spPr>
          <a:xfrm flipH="1">
            <a:off x="3377865" y="6339720"/>
            <a:ext cx="720080" cy="184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églalap 73"/>
              <p:cNvSpPr/>
              <p:nvPr/>
            </p:nvSpPr>
            <p:spPr>
              <a:xfrm>
                <a:off x="4428410" y="6168598"/>
                <a:ext cx="14207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églalap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410" y="6168598"/>
                <a:ext cx="1420774" cy="461665"/>
              </a:xfrm>
              <a:prstGeom prst="rect">
                <a:avLst/>
              </a:prstGeom>
              <a:blipFill rotWithShape="1">
                <a:blip r:embed="rId2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zövegdoboz 3"/>
          <p:cNvSpPr txBox="1"/>
          <p:nvPr/>
        </p:nvSpPr>
        <p:spPr>
          <a:xfrm>
            <a:off x="4403683" y="2758651"/>
            <a:ext cx="353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(Pálya alakja ferde hajítás miatt parabola)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403683" y="3458938"/>
            <a:ext cx="4503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Tehetetlenségi nyomaték megváltoztatásával a forgási sebesség befolyásolható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278320"/>
            <a:ext cx="17065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4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55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56" grpId="0"/>
      <p:bldP spid="60" grpId="0"/>
      <p:bldP spid="72" grpId="0"/>
      <p:bldP spid="73" grpId="0" animBg="1"/>
      <p:bldP spid="74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54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Alkalmazás műkorcsolya forgás esetén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457197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03160"/>
            <a:ext cx="3821048" cy="287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558421" y="47193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4544874" y="5084540"/>
                <a:ext cx="2344809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=2.52</m:t>
                      </m:r>
                      <m:r>
                        <a:rPr lang="en-US" sz="2400" i="1">
                          <a:latin typeface="Cambria Math"/>
                        </a:rPr>
                        <m:t>𝑘𝑔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874" y="5084540"/>
                <a:ext cx="2344809" cy="470000"/>
              </a:xfrm>
              <a:prstGeom prst="rect">
                <a:avLst/>
              </a:prstGeom>
              <a:blipFill rotWithShape="1"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6785958" y="5084540"/>
                <a:ext cx="2349618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=0.81</m:t>
                      </m:r>
                      <m:r>
                        <a:rPr lang="en-US" sz="2400" i="1">
                          <a:latin typeface="Cambria Math"/>
                        </a:rPr>
                        <m:t>𝑘𝑔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958" y="5084540"/>
                <a:ext cx="2349618" cy="470000"/>
              </a:xfrm>
              <a:prstGeom prst="rect">
                <a:avLst/>
              </a:prstGeom>
              <a:blipFill rotWithShape="1"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213249" y="5616928"/>
                <a:ext cx="24827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sz="2400" i="0" smtClean="0">
                          <a:latin typeface="Cambria Math"/>
                        </a:rPr>
                        <m:t>Ha</m:t>
                      </m:r>
                      <m:r>
                        <a:rPr lang="hu-HU" sz="2400" i="0" smtClean="0">
                          <a:latin typeface="Cambria Math"/>
                        </a:rPr>
                        <m:t> 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A</m:t>
                          </m:r>
                        </m:sub>
                      </m:sSub>
                      <m:r>
                        <a:rPr lang="hu-HU" sz="2400" i="0">
                          <a:latin typeface="Cambria Math"/>
                        </a:rPr>
                        <m:t>=</m:t>
                      </m:r>
                      <m:r>
                        <a:rPr lang="hu-HU" sz="2400" b="1" i="0">
                          <a:latin typeface="Cambria Math"/>
                        </a:rPr>
                        <m:t>𝟐</m:t>
                      </m:r>
                      <m:r>
                        <a:rPr lang="hu-HU" sz="2400" b="1" i="0">
                          <a:latin typeface="Cambria Math"/>
                        </a:rPr>
                        <m:t>.</m:t>
                      </m:r>
                      <m:r>
                        <a:rPr lang="hu-HU" sz="2400" b="1" i="0">
                          <a:latin typeface="Cambria Math"/>
                        </a:rPr>
                        <m:t>𝟓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s</m:t>
                          </m:r>
                        </m:e>
                        <m:sup>
                          <m:r>
                            <a:rPr lang="hu-HU" sz="2400" i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49" y="5616928"/>
                <a:ext cx="2482796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3113573" y="5616928"/>
                <a:ext cx="5388911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sz="2400" i="0">
                        <a:latin typeface="Cambria Math"/>
                      </a:rPr>
                      <m:t>N</m:t>
                    </m:r>
                    <m:r>
                      <a:rPr lang="hu-HU" sz="2400" i="0">
                        <a:latin typeface="Cambria Math"/>
                      </a:rPr>
                      <m:t>=2.52∗2.5=6.32</m:t>
                    </m:r>
                    <m:r>
                      <m:rPr>
                        <m:sty m:val="p"/>
                      </m:rPr>
                      <a:rPr lang="hu-HU" sz="2400" i="0">
                        <a:latin typeface="Cambria Math"/>
                      </a:rPr>
                      <m:t>kg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hu-HU" sz="2400" i="0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hu-HU" sz="2400" i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hu-HU" sz="2400" dirty="0" smtClean="0"/>
                  <a:t> = állandó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573" y="5616928"/>
                <a:ext cx="5388911" cy="470000"/>
              </a:xfrm>
              <a:prstGeom prst="rect">
                <a:avLst/>
              </a:prstGeom>
              <a:blipFill rotWithShape="1">
                <a:blip r:embed="rId7"/>
                <a:stretch>
                  <a:fillRect l="-339" t="-7692" r="-45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églalap 11"/>
              <p:cNvSpPr/>
              <p:nvPr/>
            </p:nvSpPr>
            <p:spPr>
              <a:xfrm>
                <a:off x="827584" y="5088708"/>
                <a:ext cx="35218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N</m:t>
                      </m:r>
                      <m:r>
                        <a:rPr lang="en-US" sz="240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sub>
                      </m:sSub>
                      <m:r>
                        <a:rPr lang="en-US" sz="2400" i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sub>
                      </m:sSub>
                      <m:r>
                        <a:rPr lang="en-US" sz="2400" i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en-US" sz="2400" i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églalap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088708"/>
                <a:ext cx="3521862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1400882" y="5947088"/>
                <a:ext cx="2945550" cy="84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4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hu-HU" sz="240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hu-HU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latin typeface="Cambria Math"/>
                                </a:rPr>
                                <m:t>𝛳</m:t>
                              </m:r>
                            </m:e>
                            <m:sub>
                              <m:r>
                                <a:rPr lang="hu-HU" sz="2400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hu-HU" sz="2400" i="1">
                          <a:latin typeface="Cambria Math"/>
                        </a:rPr>
                        <m:t>=</m:t>
                      </m:r>
                      <m:r>
                        <a:rPr lang="hu-HU" sz="2400" b="1" i="1">
                          <a:latin typeface="Cambria Math"/>
                        </a:rPr>
                        <m:t>𝟕</m:t>
                      </m:r>
                      <m:r>
                        <a:rPr lang="hu-HU" sz="2400" b="1" i="1">
                          <a:latin typeface="Cambria Math"/>
                        </a:rPr>
                        <m:t>.</m:t>
                      </m:r>
                      <m:r>
                        <a:rPr lang="hu-HU" sz="2400" b="1" i="1">
                          <a:latin typeface="Cambria Math"/>
                        </a:rPr>
                        <m:t>𝟕𝟖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400" i="1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hu-HU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882" y="5947088"/>
                <a:ext cx="2945550" cy="84420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zövegdoboz 10"/>
          <p:cNvSpPr txBox="1"/>
          <p:nvPr/>
        </p:nvSpPr>
        <p:spPr>
          <a:xfrm>
            <a:off x="8032561" y="471937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6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Műugrás</a:t>
            </a:r>
            <a:endParaRPr lang="en-US" dirty="0"/>
          </a:p>
        </p:txBody>
      </p:sp>
      <p:pic>
        <p:nvPicPr>
          <p:cNvPr id="5" name="301A Reverse Dive Straight(1)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641" y="1772816"/>
            <a:ext cx="4038600" cy="3028950"/>
          </a:xfrm>
        </p:spPr>
      </p:pic>
      <p:pic>
        <p:nvPicPr>
          <p:cNvPr id="6" name="Olympic Diving(1)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2246" y="2060848"/>
            <a:ext cx="4583376" cy="25781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1778130" y="5261831"/>
                <a:ext cx="14838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/>
                  <a:t>Kisebb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𝛳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30" y="5261831"/>
                <a:ext cx="1483868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8642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Jobbra nyíl 7"/>
          <p:cNvSpPr/>
          <p:nvPr/>
        </p:nvSpPr>
        <p:spPr>
          <a:xfrm>
            <a:off x="3707904" y="5373458"/>
            <a:ext cx="978408" cy="299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954329" y="5896678"/>
            <a:ext cx="648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Azonos idő alatt több forgás is kivitelezhető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4932040" y="5261831"/>
                <a:ext cx="19147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/>
                  <a:t>Nagyobb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𝜔</m:t>
                    </m:r>
                  </m:oMath>
                </a14:m>
                <a:r>
                  <a:rPr lang="hu-HU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261831"/>
                <a:ext cx="1914755" cy="523220"/>
              </a:xfrm>
              <a:prstGeom prst="rect">
                <a:avLst/>
              </a:prstGeom>
              <a:blipFill rotWithShape="1">
                <a:blip r:embed="rId9"/>
                <a:stretch>
                  <a:fillRect l="-6369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54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8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Műkorcsolya </a:t>
            </a:r>
            <a:r>
              <a:rPr lang="hu-HU" dirty="0" err="1" smtClean="0"/>
              <a:t>vs</a:t>
            </a:r>
            <a:r>
              <a:rPr lang="hu-HU" dirty="0" smtClean="0"/>
              <a:t> talajtorna</a:t>
            </a:r>
            <a:endParaRPr lang="en-US" dirty="0"/>
          </a:p>
        </p:txBody>
      </p:sp>
      <p:pic>
        <p:nvPicPr>
          <p:cNvPr id="8" name="Triple Back Flip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132856"/>
            <a:ext cx="4320480" cy="3240360"/>
          </a:xfrm>
          <a:prstGeom prst="rect">
            <a:avLst/>
          </a:prstGeom>
        </p:spPr>
      </p:pic>
      <p:pic>
        <p:nvPicPr>
          <p:cNvPr id="10" name="Men's Figure Skating quad jump challenger olympics SP Montage(1)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452" r="12830"/>
          <a:stretch/>
        </p:blipFill>
        <p:spPr>
          <a:xfrm>
            <a:off x="193495" y="2132855"/>
            <a:ext cx="4306497" cy="3223983"/>
          </a:xfrm>
        </p:spPr>
      </p:pic>
    </p:spTree>
    <p:extLst>
      <p:ext uri="{BB962C8B-B14F-4D97-AF65-F5344CB8AC3E}">
        <p14:creationId xmlns:p14="http://schemas.microsoft.com/office/powerpoint/2010/main" val="24625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smtClean="0"/>
              <a:t>Kalapácsvetés II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15" y="1865740"/>
            <a:ext cx="5590285" cy="331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0" y="1038801"/>
            <a:ext cx="3397375" cy="496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Egyenes összekötő nyíllal 6"/>
          <p:cNvCxnSpPr/>
          <p:nvPr/>
        </p:nvCxnSpPr>
        <p:spPr>
          <a:xfrm flipH="1" flipV="1">
            <a:off x="1403648" y="5403216"/>
            <a:ext cx="864096" cy="2698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683568" y="6063679"/>
            <a:ext cx="699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Van tangenciális erőkomponens  </a:t>
            </a:r>
            <a:r>
              <a:rPr lang="hu-HU" sz="2400" dirty="0" smtClean="0">
                <a:sym typeface="Symbol"/>
              </a:rPr>
              <a:t>  nő a szögsebesség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382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199" y="125760"/>
            <a:ext cx="8229600" cy="1143000"/>
          </a:xfrm>
        </p:spPr>
        <p:txBody>
          <a:bodyPr/>
          <a:lstStyle/>
          <a:p>
            <a:r>
              <a:rPr lang="hu-HU" dirty="0" smtClean="0"/>
              <a:t>Forgás befolyásolása a levegőben</a:t>
            </a:r>
            <a:endParaRPr lang="en-US" dirty="0"/>
          </a:p>
        </p:txBody>
      </p:sp>
      <p:pic>
        <p:nvPicPr>
          <p:cNvPr id="4" name="Forgoszek2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268760"/>
            <a:ext cx="4248472" cy="3399494"/>
          </a:xfrm>
        </p:spPr>
      </p:pic>
      <p:pic>
        <p:nvPicPr>
          <p:cNvPr id="5" name="Forgoszek3(1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9" y="1268760"/>
            <a:ext cx="4229783" cy="338437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81472" y="4797216"/>
            <a:ext cx="8005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 forgó rendszer összes impulzusmomentuma állandó</a:t>
            </a:r>
            <a:endParaRPr lang="en-US" sz="2800" dirty="0"/>
          </a:p>
        </p:txBody>
      </p:sp>
      <p:sp>
        <p:nvSpPr>
          <p:cNvPr id="7" name="Jobbra nyíl 6"/>
          <p:cNvSpPr/>
          <p:nvPr/>
        </p:nvSpPr>
        <p:spPr>
          <a:xfrm>
            <a:off x="539552" y="57025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zövegdoboz 7"/>
          <p:cNvSpPr txBox="1"/>
          <p:nvPr/>
        </p:nvSpPr>
        <p:spPr>
          <a:xfrm>
            <a:off x="1835696" y="5320436"/>
            <a:ext cx="7638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Ha a rendszer egy részének impulzusmomentuma megváltozik, az megváltoztatja a rendszer többi részének impulzusmomentumát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442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eg Louganis - Poetry in Air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484784"/>
            <a:ext cx="5074066" cy="3805883"/>
          </a:xfrm>
        </p:spPr>
      </p:pic>
      <p:pic>
        <p:nvPicPr>
          <p:cNvPr id="5" name="Olympic Diving(2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9948" y="1484784"/>
            <a:ext cx="3779484" cy="21259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5536" y="5733256"/>
            <a:ext cx="8274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 végtagok (karok) forgásának hatására elfordul a test 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34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75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Távolugrás</a:t>
            </a:r>
            <a:endParaRPr lang="en-US" dirty="0"/>
          </a:p>
        </p:txBody>
      </p:sp>
      <p:pic>
        <p:nvPicPr>
          <p:cNvPr id="4" name="Saladino Long Jump Slow Motion.wmv(1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68760"/>
            <a:ext cx="4459168" cy="3344670"/>
          </a:xfrm>
        </p:spPr>
      </p:pic>
      <p:pic>
        <p:nvPicPr>
          <p:cNvPr id="3" name="Part 2, Mike Powell and Carl Lewis World Record Long Jump Competition(1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2011" y="1270680"/>
            <a:ext cx="4509941" cy="338245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99592" y="5373216"/>
            <a:ext cx="290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Homorító technika</a:t>
            </a:r>
            <a:endParaRPr lang="en-US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652260" y="5373216"/>
            <a:ext cx="2409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Ollózó technika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88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Fizikai mennyiségek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Transzláció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artalom helye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2174874"/>
                <a:ext cx="4040188" cy="4422478"/>
              </a:xfrm>
            </p:spPr>
            <p:txBody>
              <a:bodyPr>
                <a:normAutofit/>
              </a:bodyPr>
              <a:lstStyle/>
              <a:p>
                <a:r>
                  <a:rPr lang="hu-HU" dirty="0" smtClean="0"/>
                  <a:t>s</a:t>
                </a:r>
              </a:p>
              <a:p>
                <a:r>
                  <a:rPr lang="hu-HU" dirty="0" smtClean="0"/>
                  <a:t>v</a:t>
                </a:r>
              </a:p>
              <a:p>
                <a:r>
                  <a:rPr lang="hu-HU" dirty="0" smtClean="0"/>
                  <a:t>a</a:t>
                </a:r>
              </a:p>
              <a:p>
                <a:r>
                  <a:rPr lang="hu-HU" dirty="0" smtClean="0"/>
                  <a:t>m</a:t>
                </a:r>
              </a:p>
              <a:p>
                <a:r>
                  <a:rPr lang="hu-HU" dirty="0"/>
                  <a:t>I</a:t>
                </a:r>
                <a:r>
                  <a:rPr lang="hu-HU" dirty="0" smtClean="0"/>
                  <a:t>=m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∗ </m:t>
                    </m:r>
                  </m:oMath>
                </a14:m>
                <a:r>
                  <a:rPr lang="hu-HU" dirty="0" smtClean="0"/>
                  <a:t>v</a:t>
                </a:r>
              </a:p>
              <a:p>
                <a:r>
                  <a:rPr lang="hu-HU" dirty="0" smtClean="0"/>
                  <a:t>F=m ∗ a</a:t>
                </a:r>
              </a:p>
              <a:p>
                <a:r>
                  <a:rPr lang="hu-HU" dirty="0" smtClean="0"/>
                  <a:t>E=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𝑚</m:t>
                    </m:r>
                    <m:r>
                      <a:rPr lang="en-US" i="1"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u-HU" dirty="0" smtClean="0"/>
              </a:p>
              <a:p>
                <a:r>
                  <a:rPr lang="hu-HU" dirty="0" err="1" smtClean="0"/>
                  <a:t>Impulzusmegmaradás</a:t>
                </a:r>
                <a:endParaRPr lang="hu-HU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artalom hely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2174874"/>
                <a:ext cx="4040188" cy="4422478"/>
              </a:xfrm>
              <a:blipFill rotWithShape="1">
                <a:blip r:embed="rId2"/>
                <a:stretch>
                  <a:fillRect l="-196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/>
              <a:t>Rotáció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artalom helye 5"/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r>
                  <a:rPr lang="el-GR" dirty="0" smtClean="0"/>
                  <a:t>α</a:t>
                </a:r>
                <a:endParaRPr lang="hu-HU" dirty="0" smtClean="0"/>
              </a:p>
              <a:p>
                <a:r>
                  <a:rPr lang="el-GR" dirty="0"/>
                  <a:t>ω</a:t>
                </a:r>
                <a:endParaRPr lang="hu-HU" dirty="0" smtClean="0"/>
              </a:p>
              <a:p>
                <a:r>
                  <a:rPr lang="el-GR" dirty="0" smtClean="0"/>
                  <a:t>β</a:t>
                </a:r>
                <a:endParaRPr lang="hu-HU" dirty="0" smtClean="0"/>
              </a:p>
              <a:p>
                <a14:m>
                  <m:oMath xmlns:m="http://schemas.openxmlformats.org/officeDocument/2006/math">
                    <m:r>
                      <a:rPr lang="hu-HU" sz="2800" i="1">
                        <a:latin typeface="Cambria Math"/>
                      </a:rPr>
                      <m:t>𝜃</m:t>
                    </m:r>
                    <m:r>
                      <a:rPr lang="hu-HU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/>
                            <a:sym typeface="Symbol"/>
                          </a:rPr>
                          <m:t></m:t>
                        </m:r>
                        <m:r>
                          <a:rPr lang="hu-HU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hu-HU" sz="2800" i="1">
                        <a:latin typeface="Cambria Math"/>
                      </a:rPr>
                      <m:t>∗</m:t>
                    </m:r>
                    <m:sSubSup>
                      <m:sSubSupPr>
                        <m:ctrlPr>
                          <a:rPr lang="en-US" sz="2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hu-HU" sz="2800" i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hu-HU" sz="2800" dirty="0" smtClean="0"/>
              </a:p>
              <a:p>
                <a:r>
                  <a:rPr lang="hu-HU" dirty="0" smtClean="0"/>
                  <a:t>N =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∗</m:t>
                    </m:r>
                  </m:oMath>
                </a14:m>
                <a:r>
                  <a:rPr lang="hu-HU" dirty="0" smtClean="0"/>
                  <a:t> </a:t>
                </a:r>
                <a:r>
                  <a:rPr lang="el-GR" dirty="0" smtClean="0"/>
                  <a:t>ω</a:t>
                </a:r>
                <a:endParaRPr lang="hu-HU" dirty="0" smtClean="0"/>
              </a:p>
              <a:p>
                <a:r>
                  <a:rPr lang="hu-HU" dirty="0" smtClean="0"/>
                  <a:t>M =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𝜃</m:t>
                    </m:r>
                    <m:r>
                      <a:rPr lang="hu-HU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hu-HU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/>
                      </a:rPr>
                      <m:t>∗ </m:t>
                    </m:r>
                  </m:oMath>
                </a14:m>
                <a:r>
                  <a:rPr lang="el-GR" dirty="0" smtClean="0">
                    <a:sym typeface="Symbol"/>
                  </a:rPr>
                  <a:t>β</a:t>
                </a:r>
                <a:endParaRPr lang="hu-HU" dirty="0" smtClean="0">
                  <a:sym typeface="Symbol"/>
                </a:endParaRPr>
              </a:p>
              <a:p>
                <a:r>
                  <a:rPr lang="hu-HU" dirty="0" smtClean="0">
                    <a:sym typeface="Symbol"/>
                  </a:rPr>
                  <a:t>E=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hu-H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u-HU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u-HU" i="1">
                        <a:latin typeface="Cambria Math"/>
                      </a:rPr>
                      <m:t>𝛳</m:t>
                    </m:r>
                    <m:r>
                      <a:rPr lang="hu-HU" i="1">
                        <a:latin typeface="Cambria Math"/>
                      </a:rPr>
                      <m:t>∗ 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hu-HU" i="1"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hu-HU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u-HU" dirty="0" smtClean="0"/>
              </a:p>
              <a:p>
                <a:r>
                  <a:rPr lang="hu-HU" dirty="0" err="1" smtClean="0"/>
                  <a:t>Perdületmegmaradás</a:t>
                </a:r>
                <a:endParaRPr lang="hu-HU" dirty="0" smtClean="0"/>
              </a:p>
            </p:txBody>
          </p:sp>
        </mc:Choice>
        <mc:Fallback xmlns="">
          <p:sp>
            <p:nvSpPr>
              <p:cNvPr id="6" name="Tartalom hely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 rotWithShape="1">
                <a:blip r:embed="rId3"/>
                <a:stretch>
                  <a:fillRect l="-2112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65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41140"/>
            <a:ext cx="1792982" cy="462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2305056" y="5571118"/>
            <a:ext cx="2536" cy="109824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 flipV="1">
            <a:off x="2305056" y="3982204"/>
            <a:ext cx="2536" cy="13765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1403648" y="5489376"/>
            <a:ext cx="816224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2419415" y="5476120"/>
            <a:ext cx="7124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V="1">
            <a:off x="2419415" y="4077072"/>
            <a:ext cx="568409" cy="129031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zis 31"/>
          <p:cNvSpPr/>
          <p:nvPr/>
        </p:nvSpPr>
        <p:spPr>
          <a:xfrm>
            <a:off x="2446815" y="26140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gyenes összekötő 33"/>
          <p:cNvCxnSpPr/>
          <p:nvPr/>
        </p:nvCxnSpPr>
        <p:spPr>
          <a:xfrm flipV="1">
            <a:off x="2987824" y="2949518"/>
            <a:ext cx="640854" cy="110111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>
            <a:off x="2627784" y="2758068"/>
            <a:ext cx="792088" cy="498061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2519607" y="5858629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mg</a:t>
            </a:r>
            <a:endParaRPr lang="en-US" sz="2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753335" y="5633968"/>
            <a:ext cx="48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Fs</a:t>
            </a:r>
            <a:endParaRPr lang="en-US" sz="2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148251" y="5633968"/>
            <a:ext cx="62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-Fs</a:t>
            </a:r>
            <a:endParaRPr lang="en-US" sz="2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403648" y="3990196"/>
            <a:ext cx="741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Fny</a:t>
            </a:r>
            <a:endParaRPr lang="en-US" sz="2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163883" y="4050629"/>
            <a:ext cx="62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Fe</a:t>
            </a:r>
            <a:endParaRPr lang="en-US" sz="28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238019" y="2468396"/>
            <a:ext cx="96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TKP</a:t>
            </a:r>
            <a:endParaRPr lang="en-US" sz="28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163883" y="2613568"/>
            <a:ext cx="62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k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5650"/>
            <a:ext cx="42195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052710" y="5258543"/>
            <a:ext cx="509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Az ugró a </a:t>
            </a:r>
            <a:r>
              <a:rPr lang="hu-HU" sz="2400" dirty="0" err="1" smtClean="0"/>
              <a:t>szagittális</a:t>
            </a:r>
            <a:r>
              <a:rPr lang="hu-HU" sz="2400" dirty="0" smtClean="0"/>
              <a:t> síkban elfordul, a lába a leérkezéshez a törzs elé kerül</a:t>
            </a:r>
            <a:endParaRPr lang="en-US" sz="2400" dirty="0"/>
          </a:p>
        </p:txBody>
      </p:sp>
      <p:cxnSp>
        <p:nvCxnSpPr>
          <p:cNvPr id="7" name="Egyenes összekötő 6"/>
          <p:cNvCxnSpPr/>
          <p:nvPr/>
        </p:nvCxnSpPr>
        <p:spPr>
          <a:xfrm flipV="1">
            <a:off x="4499992" y="2040265"/>
            <a:ext cx="594368" cy="23968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H="1" flipV="1">
            <a:off x="5868144" y="2072273"/>
            <a:ext cx="222104" cy="2364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H="1" flipV="1">
            <a:off x="6588224" y="2204864"/>
            <a:ext cx="637450" cy="22322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alagnyíl felfelé 32"/>
          <p:cNvSpPr/>
          <p:nvPr/>
        </p:nvSpPr>
        <p:spPr>
          <a:xfrm>
            <a:off x="5094360" y="4699734"/>
            <a:ext cx="2223096" cy="43496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13" grpId="0"/>
      <p:bldP spid="14" grpId="0"/>
      <p:bldP spid="15" grpId="0"/>
      <p:bldP spid="17" grpId="0"/>
      <p:bldP spid="18" grpId="0"/>
      <p:bldP spid="19" grpId="0"/>
      <p:bldP spid="4" grpId="0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Fosbury</a:t>
            </a:r>
            <a:r>
              <a:rPr lang="hu-HU" dirty="0" smtClean="0"/>
              <a:t> </a:t>
            </a:r>
            <a:r>
              <a:rPr lang="hu-HU" dirty="0" err="1" smtClean="0"/>
              <a:t>flop</a:t>
            </a:r>
            <a:endParaRPr lang="en-US" dirty="0"/>
          </a:p>
        </p:txBody>
      </p:sp>
      <p:pic>
        <p:nvPicPr>
          <p:cNvPr id="4" name="Fosbury-Flop Tutori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340768"/>
            <a:ext cx="6769100" cy="4525963"/>
          </a:xfrm>
        </p:spPr>
      </p:pic>
    </p:spTree>
    <p:extLst>
      <p:ext uri="{BB962C8B-B14F-4D97-AF65-F5344CB8AC3E}">
        <p14:creationId xmlns:p14="http://schemas.microsoft.com/office/powerpoint/2010/main" val="161907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29993"/>
            <a:ext cx="8229600" cy="1143000"/>
          </a:xfrm>
        </p:spPr>
        <p:txBody>
          <a:bodyPr/>
          <a:lstStyle/>
          <a:p>
            <a:r>
              <a:rPr lang="hu-HU" dirty="0" smtClean="0"/>
              <a:t>Síelés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242121"/>
            <a:ext cx="4752528" cy="320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16809" r="29673" b="11591"/>
          <a:stretch/>
        </p:blipFill>
        <p:spPr bwMode="auto">
          <a:xfrm>
            <a:off x="5356460" y="1272993"/>
            <a:ext cx="3565138" cy="317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539552" y="4132664"/>
            <a:ext cx="0" cy="66448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123728" y="4142968"/>
            <a:ext cx="6152" cy="942216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539552" y="4132664"/>
            <a:ext cx="1368152" cy="103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539552" y="3356992"/>
            <a:ext cx="0" cy="648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129880" y="4142968"/>
            <a:ext cx="108012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2129880" y="3140968"/>
            <a:ext cx="0" cy="86409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7020272" y="3169724"/>
            <a:ext cx="6152" cy="942216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7026424" y="2132856"/>
            <a:ext cx="641920" cy="86409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flipH="1" flipV="1">
            <a:off x="6545324" y="2753602"/>
            <a:ext cx="474948" cy="26850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7050088" y="3022104"/>
            <a:ext cx="684076" cy="46484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7301412" y="3650275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1600" dirty="0" smtClean="0"/>
              <a:t>L</a:t>
            </a:r>
            <a:r>
              <a:rPr lang="hu-HU" sz="2400" dirty="0" smtClean="0"/>
              <a:t>=</a:t>
            </a:r>
            <a:r>
              <a:rPr lang="hu-HU" sz="2400" dirty="0" err="1" smtClean="0"/>
              <a:t>mgsin</a:t>
            </a:r>
            <a:r>
              <a:rPr lang="hu-HU" sz="2400" dirty="0" smtClean="0"/>
              <a:t>(</a:t>
            </a:r>
            <a:r>
              <a:rPr lang="el-GR" sz="2400" dirty="0" smtClean="0"/>
              <a:t>α</a:t>
            </a:r>
            <a:r>
              <a:rPr lang="hu-HU" sz="2400" dirty="0" smtClean="0"/>
              <a:t>)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56460" y="1902023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ym typeface="Symbol"/>
              </a:rPr>
              <a:t>F</a:t>
            </a:r>
            <a:r>
              <a:rPr lang="hu-HU" sz="2000" dirty="0" err="1" smtClean="0">
                <a:sym typeface="Symbol"/>
              </a:rPr>
              <a:t>s</a:t>
            </a:r>
            <a:r>
              <a:rPr lang="hu-HU" sz="2400" dirty="0" smtClean="0">
                <a:sym typeface="Symbol"/>
              </a:rPr>
              <a:t>=</a:t>
            </a:r>
            <a:r>
              <a:rPr lang="en-US" sz="2400" dirty="0" smtClean="0">
                <a:sym typeface="Symbol"/>
              </a:rPr>
              <a:t></a:t>
            </a:r>
            <a:r>
              <a:rPr lang="hu-HU" sz="2400" dirty="0" err="1" smtClean="0">
                <a:sym typeface="Symbol"/>
              </a:rPr>
              <a:t>mgcos</a:t>
            </a:r>
            <a:r>
              <a:rPr lang="hu-HU" sz="2400" dirty="0" smtClean="0">
                <a:sym typeface="Symbol"/>
              </a:rPr>
              <a:t>(</a:t>
            </a:r>
            <a:r>
              <a:rPr lang="el-GR" sz="2400" dirty="0" smtClean="0">
                <a:sym typeface="Symbol"/>
              </a:rPr>
              <a:t>α</a:t>
            </a:r>
            <a:r>
              <a:rPr lang="hu-HU" sz="2400" dirty="0" smtClean="0">
                <a:sym typeface="Symbol"/>
              </a:rPr>
              <a:t>)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210907" y="775480"/>
            <a:ext cx="1933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sz="2000" dirty="0" err="1" smtClean="0"/>
              <a:t>ny</a:t>
            </a:r>
            <a:r>
              <a:rPr lang="hu-HU" sz="2400" dirty="0" smtClean="0"/>
              <a:t>=</a:t>
            </a:r>
            <a:r>
              <a:rPr lang="hu-HU" sz="2400" dirty="0" err="1" smtClean="0"/>
              <a:t>mgcos</a:t>
            </a:r>
            <a:r>
              <a:rPr lang="hu-HU" sz="2400" dirty="0" smtClean="0"/>
              <a:t>(</a:t>
            </a:r>
            <a:r>
              <a:rPr lang="el-GR" sz="2400" dirty="0" smtClean="0">
                <a:sym typeface="Symbol"/>
              </a:rPr>
              <a:t>α</a:t>
            </a:r>
            <a:r>
              <a:rPr lang="hu-HU" sz="2400" dirty="0" smtClean="0">
                <a:sym typeface="Symbol"/>
              </a:rPr>
              <a:t>)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55634" y="3912135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</a:t>
            </a:r>
            <a:endParaRPr lang="en-US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043608" y="4777367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996415" y="2766119"/>
            <a:ext cx="621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Fny</a:t>
            </a:r>
            <a:endParaRPr lang="en-US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604436" y="4365292"/>
            <a:ext cx="1024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</a:t>
            </a:r>
            <a:r>
              <a:rPr lang="hu-HU" dirty="0" err="1" smtClean="0"/>
              <a:t>reakció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4" grpId="0"/>
      <p:bldP spid="6" grpId="0"/>
      <p:bldP spid="19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Miért fontos, hogy minél kisebb legyen az </a:t>
            </a:r>
            <a:r>
              <a:rPr lang="hu-HU" smtClean="0"/>
              <a:t>ugrás lesiklásnál?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8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3830" y="-28912"/>
            <a:ext cx="8229600" cy="1143000"/>
          </a:xfrm>
        </p:spPr>
        <p:txBody>
          <a:bodyPr/>
          <a:lstStyle/>
          <a:p>
            <a:r>
              <a:rPr lang="hu-HU" dirty="0" smtClean="0"/>
              <a:t>Vonatkoztatási síkok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3220" b="8702"/>
          <a:stretch/>
        </p:blipFill>
        <p:spPr bwMode="auto">
          <a:xfrm>
            <a:off x="0" y="908720"/>
            <a:ext cx="4829976" cy="34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8462" r="83" b="8462"/>
          <a:stretch/>
        </p:blipFill>
        <p:spPr bwMode="auto">
          <a:xfrm>
            <a:off x="4829976" y="908720"/>
            <a:ext cx="4721097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-7710" r="25867" b="19770"/>
          <a:stretch/>
        </p:blipFill>
        <p:spPr bwMode="auto">
          <a:xfrm>
            <a:off x="4355976" y="3933056"/>
            <a:ext cx="4465552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Síelőre ható erők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" y="1513500"/>
            <a:ext cx="35909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3864"/>
            <a:ext cx="44196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6372200" y="4142968"/>
            <a:ext cx="6152" cy="79820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V="1">
            <a:off x="6372200" y="3140968"/>
            <a:ext cx="0" cy="86409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6516216" y="4120048"/>
            <a:ext cx="1152128" cy="2292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6481544" y="3214539"/>
            <a:ext cx="1186800" cy="780221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3312907" y="1988840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</a:t>
            </a:r>
            <a:endParaRPr lang="en-US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68942" y="4590100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Ha </a:t>
            </a:r>
            <a:r>
              <a:rPr lang="el-GR" sz="2400" dirty="0" smtClean="0"/>
              <a:t>δ</a:t>
            </a:r>
            <a:r>
              <a:rPr lang="hu-HU" sz="2400" dirty="0" smtClean="0"/>
              <a:t>=25˚, v=100km/h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églalap 13"/>
              <p:cNvSpPr/>
              <p:nvPr/>
            </p:nvSpPr>
            <p:spPr>
              <a:xfrm>
                <a:off x="464309" y="4974233"/>
                <a:ext cx="3741409" cy="907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𝑟𝑒𝑎𝑘𝑐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𝑚𝑔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𝑡𝑔</m:t>
                          </m:r>
                          <m:r>
                            <a:rPr lang="en-US" sz="2400" i="1">
                              <a:latin typeface="Cambria Math"/>
                            </a:rPr>
                            <m:t>𝛿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églalap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9" y="4974233"/>
                <a:ext cx="3741409" cy="9076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églalap 14"/>
              <p:cNvSpPr/>
              <p:nvPr/>
            </p:nvSpPr>
            <p:spPr>
              <a:xfrm>
                <a:off x="770464" y="5876415"/>
                <a:ext cx="2576731" cy="907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𝑟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𝑡𝑔</m:t>
                          </m:r>
                          <m:r>
                            <a:rPr lang="en-US" sz="2400" i="1">
                              <a:latin typeface="Cambria Math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𝑔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=36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églalap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64" y="5876415"/>
                <a:ext cx="2576731" cy="9076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églalap 15"/>
              <p:cNvSpPr/>
              <p:nvPr/>
            </p:nvSpPr>
            <p:spPr>
              <a:xfrm>
                <a:off x="4253477" y="5441537"/>
                <a:ext cx="3225819" cy="725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𝑚𝑔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𝑠𝑖𝑛</m:t>
                          </m:r>
                          <m:r>
                            <a:rPr lang="en-US" sz="2400" i="1">
                              <a:latin typeface="Cambria Math"/>
                            </a:rPr>
                            <m:t>𝛿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=2.36∗</m:t>
                      </m:r>
                      <m:r>
                        <a:rPr lang="en-US" sz="2400" i="1">
                          <a:latin typeface="Cambria Math"/>
                        </a:rPr>
                        <m:t>𝑚𝑔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églalap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477" y="5441537"/>
                <a:ext cx="3225819" cy="7250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691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Erőhatások lejtőn kanyarodáskor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4903770" cy="376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" y="2924944"/>
            <a:ext cx="3785886" cy="290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4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Síléc dőlésszöge kanyarodáskor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9"/>
            <a:ext cx="7989333" cy="369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9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Carving</a:t>
            </a:r>
            <a:r>
              <a:rPr lang="hu-HU" dirty="0" smtClean="0"/>
              <a:t> sí fordulókör sugár a terhelés és a dőlésszög függvényében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80648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971600" y="6241653"/>
            <a:ext cx="91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FINITE ELEMENT </a:t>
            </a:r>
            <a:r>
              <a:rPr lang="en-US" dirty="0" smtClean="0"/>
              <a:t>SIMULATION</a:t>
            </a:r>
            <a:r>
              <a:rPr lang="hu-HU" dirty="0" smtClean="0"/>
              <a:t> OF</a:t>
            </a:r>
            <a:r>
              <a:rPr lang="en-US" dirty="0" smtClean="0"/>
              <a:t> </a:t>
            </a:r>
            <a:r>
              <a:rPr lang="en-US" dirty="0"/>
              <a:t>A CARVING SNOW </a:t>
            </a:r>
            <a:r>
              <a:rPr lang="en-US" dirty="0" smtClean="0"/>
              <a:t>SKI</a:t>
            </a:r>
            <a:r>
              <a:rPr lang="hu-HU" dirty="0" smtClean="0"/>
              <a:t>. P. </a:t>
            </a:r>
            <a:r>
              <a:rPr lang="hu-HU" dirty="0"/>
              <a:t>A. </a:t>
            </a:r>
            <a:r>
              <a:rPr lang="hu-HU" dirty="0" smtClean="0"/>
              <a:t>FEDEROLF. 2005.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Miért gyorsabb a </a:t>
            </a:r>
            <a:r>
              <a:rPr lang="hu-HU" dirty="0" err="1" smtClean="0"/>
              <a:t>carving</a:t>
            </a:r>
            <a:r>
              <a:rPr lang="hu-HU" dirty="0" smtClean="0"/>
              <a:t> léc mint az </a:t>
            </a:r>
            <a:r>
              <a:rPr lang="hu-HU" dirty="0" err="1" smtClean="0"/>
              <a:t>alpin</a:t>
            </a:r>
            <a:r>
              <a:rPr lang="hu-HU" dirty="0" smtClean="0"/>
              <a:t> léc?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7"/>
            <a:ext cx="2088232" cy="336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2212082" cy="33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V="1">
            <a:off x="1655676" y="2204864"/>
            <a:ext cx="540060" cy="5674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1543348" y="3140968"/>
            <a:ext cx="224656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2015716" y="4077072"/>
            <a:ext cx="108012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V="1">
            <a:off x="6588224" y="4005064"/>
            <a:ext cx="36004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V="1">
            <a:off x="5984324" y="3284984"/>
            <a:ext cx="43204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>
            <a:off x="5940152" y="2439713"/>
            <a:ext cx="432048" cy="762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>
            <a:off x="1655676" y="2772357"/>
            <a:ext cx="1332148" cy="22459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>
            <a:endCxn id="8194" idx="3"/>
          </p:cNvCxnSpPr>
          <p:nvPr/>
        </p:nvCxnSpPr>
        <p:spPr>
          <a:xfrm flipV="1">
            <a:off x="1594338" y="3382102"/>
            <a:ext cx="1465494" cy="190914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 flipV="1">
            <a:off x="2069722" y="3717032"/>
            <a:ext cx="990110" cy="716754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416372" y="2547762"/>
            <a:ext cx="1332148" cy="22459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 flipV="1">
            <a:off x="6440780" y="2884654"/>
            <a:ext cx="1307740" cy="373868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flipV="1">
            <a:off x="7020272" y="2996952"/>
            <a:ext cx="792088" cy="963537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zövegdoboz 34"/>
          <p:cNvSpPr txBox="1"/>
          <p:nvPr/>
        </p:nvSpPr>
        <p:spPr>
          <a:xfrm>
            <a:off x="683568" y="5410163"/>
            <a:ext cx="4194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lécre merőleges reakcióerőnek van tangenciális komponense, ez lassítja a sízőt</a:t>
            </a:r>
            <a:endParaRPr lang="en-US" sz="2400" dirty="0"/>
          </a:p>
        </p:txBody>
      </p:sp>
      <p:sp>
        <p:nvSpPr>
          <p:cNvPr id="37" name="Ellipszis 36"/>
          <p:cNvSpPr/>
          <p:nvPr/>
        </p:nvSpPr>
        <p:spPr>
          <a:xfrm>
            <a:off x="3707904" y="3213105"/>
            <a:ext cx="72008" cy="9083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zis 39"/>
          <p:cNvSpPr/>
          <p:nvPr/>
        </p:nvSpPr>
        <p:spPr>
          <a:xfrm>
            <a:off x="7936210" y="2793821"/>
            <a:ext cx="72008" cy="9083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zövegdoboz 37"/>
          <p:cNvSpPr txBox="1"/>
          <p:nvPr/>
        </p:nvSpPr>
        <p:spPr>
          <a:xfrm>
            <a:off x="5389826" y="5410164"/>
            <a:ext cx="375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Nincs érintőirányú komponens, a reakcióerő a középpont felé mutat</a:t>
            </a:r>
            <a:endParaRPr lang="en-US" sz="2400" dirty="0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1691371" y="2804650"/>
            <a:ext cx="504365" cy="7341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flipV="1">
            <a:off x="1619334" y="2060848"/>
            <a:ext cx="148670" cy="67845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9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Gyorsulások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101356" y="2060848"/>
            <a:ext cx="3398636" cy="33123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zis 4"/>
          <p:cNvSpPr/>
          <p:nvPr/>
        </p:nvSpPr>
        <p:spPr>
          <a:xfrm flipH="1">
            <a:off x="1475656" y="2492896"/>
            <a:ext cx="20176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576538" y="2564904"/>
            <a:ext cx="979238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899592" y="2564904"/>
            <a:ext cx="67694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567398" y="2602240"/>
            <a:ext cx="268298" cy="15468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194809" y="1340768"/>
                <a:ext cx="324036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809" y="1340768"/>
                <a:ext cx="3240360" cy="954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5269050" y="2564904"/>
                <a:ext cx="181235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r>
                        <a:rPr lang="hu-HU" sz="2800" i="1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hu-HU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050" y="2564904"/>
                <a:ext cx="1812356" cy="9541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269049" y="3077680"/>
                <a:ext cx="2854371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i="1">
                              <a:latin typeface="Cambria Math"/>
                            </a:rPr>
                            <m:t>ő=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hu-HU" sz="28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hu-HU" sz="28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hu-HU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hu-HU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hu-HU" sz="28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u-HU" sz="28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049" y="3077680"/>
                <a:ext cx="2854371" cy="9691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/>
              <p:cNvSpPr txBox="1"/>
              <p:nvPr/>
            </p:nvSpPr>
            <p:spPr>
              <a:xfrm>
                <a:off x="2555776" y="2910398"/>
                <a:ext cx="783035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𝑐𝑝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910398"/>
                <a:ext cx="783035" cy="55643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1941632" y="4148638"/>
                <a:ext cx="12142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32" y="4148638"/>
                <a:ext cx="121424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/>
              <p:cNvSpPr txBox="1"/>
              <p:nvPr/>
            </p:nvSpPr>
            <p:spPr>
              <a:xfrm>
                <a:off x="194008" y="3438815"/>
                <a:ext cx="6041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Szövegdoboz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8" y="3438815"/>
                <a:ext cx="60414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églalap 14"/>
              <p:cNvSpPr/>
              <p:nvPr/>
            </p:nvSpPr>
            <p:spPr>
              <a:xfrm>
                <a:off x="5165398" y="4394643"/>
                <a:ext cx="31703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en-US" sz="2800" i="1">
                              <a:latin typeface="Cambria Math"/>
                            </a:rPr>
                            <m:t>ő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𝑚</m:t>
                      </m:r>
                      <m:r>
                        <a:rPr lang="en-US" sz="28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en-US" sz="2800" i="1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églalap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98" y="4394643"/>
                <a:ext cx="317035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49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7" grpId="0"/>
      <p:bldP spid="18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1814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Miért könnyű a </a:t>
            </a:r>
            <a:r>
              <a:rPr lang="hu-HU" dirty="0" err="1" smtClean="0"/>
              <a:t>carving</a:t>
            </a:r>
            <a:r>
              <a:rPr lang="hu-HU" dirty="0" smtClean="0"/>
              <a:t> lécekkel fordulni?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733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28098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35" y="2696741"/>
            <a:ext cx="2770919" cy="243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473684" y="5657671"/>
            <a:ext cx="5495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A léc elejére ható nagyobb erő a fordulás irányával megegyező forgatónyomatékot hoz létre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879363" y="5257025"/>
            <a:ext cx="4684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A bakancs nem középre van rögzítve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9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4656" y="15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Sílécre ható erő és a léc deformációja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5" y="836712"/>
            <a:ext cx="2669959" cy="528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16" y="1021368"/>
            <a:ext cx="58212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5043011"/>
            <a:ext cx="5810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448392" y="6138207"/>
            <a:ext cx="9117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Investigation on the ski-snow interaction in a carved </a:t>
            </a:r>
            <a:r>
              <a:rPr lang="en-US" dirty="0" smtClean="0"/>
              <a:t>turn</a:t>
            </a:r>
            <a:r>
              <a:rPr lang="hu-HU" dirty="0" smtClean="0"/>
              <a:t> </a:t>
            </a:r>
            <a:r>
              <a:rPr lang="en-US" dirty="0" smtClean="0"/>
              <a:t>based </a:t>
            </a:r>
            <a:r>
              <a:rPr lang="en-US" dirty="0"/>
              <a:t>on the actual measurement </a:t>
            </a:r>
          </a:p>
          <a:p>
            <a:r>
              <a:rPr lang="en-US" dirty="0"/>
              <a:t>Takeshi </a:t>
            </a:r>
            <a:r>
              <a:rPr lang="en-US" dirty="0" err="1" smtClean="0"/>
              <a:t>Yoneyama</a:t>
            </a:r>
            <a:r>
              <a:rPr lang="hu-HU" dirty="0" smtClean="0"/>
              <a:t>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67" y="3260234"/>
            <a:ext cx="48577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430879"/>
            <a:ext cx="48101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hu-HU" dirty="0" err="1" smtClean="0"/>
              <a:t>Carving</a:t>
            </a:r>
            <a:r>
              <a:rPr lang="hu-HU" dirty="0" smtClean="0"/>
              <a:t> </a:t>
            </a:r>
            <a:r>
              <a:rPr lang="hu-HU" dirty="0" smtClean="0"/>
              <a:t>lécek fejlődése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8" y="1083217"/>
            <a:ext cx="50006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8" y="2683987"/>
            <a:ext cx="519112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867808" y="1859474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Classic - </a:t>
            </a:r>
            <a:r>
              <a:rPr lang="hu-HU" sz="2400" dirty="0" err="1"/>
              <a:t>C</a:t>
            </a:r>
            <a:r>
              <a:rPr lang="hu-HU" sz="2400" dirty="0" err="1" smtClean="0"/>
              <a:t>amber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453389" y="3956218"/>
            <a:ext cx="102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Rocker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29" y="4653136"/>
            <a:ext cx="47434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996004" y="6184428"/>
            <a:ext cx="312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Hibrid (</a:t>
            </a:r>
            <a:r>
              <a:rPr lang="hu-HU" sz="2400" dirty="0" err="1" smtClean="0"/>
              <a:t>Rocker-Camber</a:t>
            </a:r>
            <a:r>
              <a:rPr lang="hu-HU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22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Nehezebb személy gyorsabban síel?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29" y="1967684"/>
            <a:ext cx="51339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2015716" y="3172900"/>
            <a:ext cx="0" cy="10675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 flipV="1">
            <a:off x="2484513" y="2984416"/>
            <a:ext cx="458141" cy="9795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zis 8"/>
          <p:cNvSpPr/>
          <p:nvPr/>
        </p:nvSpPr>
        <p:spPr>
          <a:xfrm>
            <a:off x="1935808" y="2968402"/>
            <a:ext cx="216024" cy="21602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3101725" y="3605391"/>
            <a:ext cx="354183" cy="2025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2151832" y="2744747"/>
            <a:ext cx="332681" cy="2396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1368110" y="3474202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</a:t>
            </a:r>
            <a:endParaRPr lang="en-US" sz="2400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2043820" y="2373220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dirty="0" err="1" smtClean="0"/>
              <a:t>k</a:t>
            </a:r>
            <a:endParaRPr lang="en-US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2713583" y="3022868"/>
            <a:ext cx="547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dirty="0" err="1" smtClean="0"/>
              <a:t>ny</a:t>
            </a:r>
            <a:endParaRPr lang="en-US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3353765" y="3143726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dirty="0" err="1" smtClean="0"/>
              <a:t>s</a:t>
            </a:r>
            <a:endParaRPr lang="en-US" dirty="0"/>
          </a:p>
        </p:txBody>
      </p:sp>
      <p:cxnSp>
        <p:nvCxnSpPr>
          <p:cNvPr id="33" name="Egyenes összekötő nyíllal 32"/>
          <p:cNvCxnSpPr/>
          <p:nvPr/>
        </p:nvCxnSpPr>
        <p:spPr>
          <a:xfrm>
            <a:off x="4324648" y="2301113"/>
            <a:ext cx="0" cy="10675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zis 33"/>
          <p:cNvSpPr/>
          <p:nvPr/>
        </p:nvSpPr>
        <p:spPr>
          <a:xfrm>
            <a:off x="4216636" y="2118586"/>
            <a:ext cx="216024" cy="21602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Egyenes összekötő nyíllal 34"/>
          <p:cNvCxnSpPr/>
          <p:nvPr/>
        </p:nvCxnSpPr>
        <p:spPr>
          <a:xfrm flipH="1" flipV="1">
            <a:off x="3769263" y="1139014"/>
            <a:ext cx="458141" cy="9795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 flipV="1">
            <a:off x="3780520" y="2403945"/>
            <a:ext cx="458141" cy="97957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>
            <a:off x="3769263" y="1321541"/>
            <a:ext cx="0" cy="10675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>
            <a:stCxn id="34" idx="2"/>
          </p:cNvCxnSpPr>
          <p:nvPr/>
        </p:nvCxnSpPr>
        <p:spPr>
          <a:xfrm flipH="1">
            <a:off x="3769264" y="2226598"/>
            <a:ext cx="447372" cy="1624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églalap 40"/>
              <p:cNvSpPr/>
              <p:nvPr/>
            </p:nvSpPr>
            <p:spPr>
              <a:xfrm>
                <a:off x="5318755" y="952209"/>
                <a:ext cx="1937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latin typeface="Cambria Math"/>
                        </a:rPr>
                        <m:t>𝑚𝑔𝑠𝑖𝑛</m:t>
                      </m:r>
                      <m:r>
                        <a:rPr lang="en-US" sz="2000" i="1"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</a:rPr>
                        <m:t>𝛼</m:t>
                      </m:r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Téglalap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755" y="952209"/>
                <a:ext cx="1937775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églalap 41"/>
              <p:cNvSpPr/>
              <p:nvPr/>
            </p:nvSpPr>
            <p:spPr>
              <a:xfrm>
                <a:off x="5318755" y="1350994"/>
                <a:ext cx="2067425" cy="428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𝑛𝑦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latin typeface="Cambria Math"/>
                        </a:rPr>
                        <m:t>𝑚𝑔𝑐𝑜𝑠</m:t>
                      </m:r>
                      <m:r>
                        <a:rPr lang="en-US" sz="2000" i="1"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</a:rPr>
                        <m:t>𝛼</m:t>
                      </m:r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églalap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755" y="1350994"/>
                <a:ext cx="2067425" cy="428194"/>
              </a:xfrm>
              <a:prstGeom prst="rect">
                <a:avLst/>
              </a:prstGeom>
              <a:blipFill rotWithShape="1">
                <a:blip r:embed="rId4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églalap 42"/>
              <p:cNvSpPr/>
              <p:nvPr/>
            </p:nvSpPr>
            <p:spPr>
              <a:xfrm>
                <a:off x="5360294" y="1774411"/>
                <a:ext cx="20898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latin typeface="Cambria Math"/>
                          <a:sym typeface="Symbol"/>
                        </a:rPr>
                        <m:t></m:t>
                      </m:r>
                      <m:r>
                        <a:rPr lang="en-US" sz="2000" i="1">
                          <a:latin typeface="Cambria Math"/>
                        </a:rPr>
                        <m:t>𝑚𝑔𝑐𝑜𝑠</m:t>
                      </m:r>
                      <m:r>
                        <a:rPr lang="en-US" sz="2000" i="1"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</a:rPr>
                        <m:t>𝛼</m:t>
                      </m:r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églalap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294" y="1774411"/>
                <a:ext cx="2089867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églalap 43"/>
              <p:cNvSpPr/>
              <p:nvPr/>
            </p:nvSpPr>
            <p:spPr>
              <a:xfrm>
                <a:off x="5318755" y="2098477"/>
                <a:ext cx="1742528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𝑘𝐶𝐴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églalap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755" y="2098477"/>
                <a:ext cx="1742528" cy="6685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églalap 44"/>
              <p:cNvSpPr/>
              <p:nvPr/>
            </p:nvSpPr>
            <p:spPr>
              <a:xfrm>
                <a:off x="5360294" y="2744747"/>
                <a:ext cx="2339167" cy="429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𝑚𝑎</m:t>
                          </m:r>
                          <m:r>
                            <a:rPr lang="en-US" sz="2000" i="1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églalap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294" y="2744747"/>
                <a:ext cx="2339167" cy="429861"/>
              </a:xfrm>
              <a:prstGeom prst="rect">
                <a:avLst/>
              </a:prstGeom>
              <a:blipFill rotWithShape="1">
                <a:blip r:embed="rId7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Szövegdoboz 45"/>
          <p:cNvSpPr txBox="1"/>
          <p:nvPr/>
        </p:nvSpPr>
        <p:spPr>
          <a:xfrm>
            <a:off x="4945021" y="3115438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Ha v=áll </a:t>
            </a:r>
            <a:r>
              <a:rPr lang="hu-HU" sz="2000" dirty="0" smtClean="0">
                <a:sym typeface="Symbol"/>
              </a:rPr>
              <a:t> a=0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églalap 46"/>
              <p:cNvSpPr/>
              <p:nvPr/>
            </p:nvSpPr>
            <p:spPr>
              <a:xfrm>
                <a:off x="5360294" y="3522006"/>
                <a:ext cx="161832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Téglalap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294" y="3522006"/>
                <a:ext cx="1618328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églalap 47"/>
              <p:cNvSpPr/>
              <p:nvPr/>
            </p:nvSpPr>
            <p:spPr>
              <a:xfrm>
                <a:off x="4780773" y="3863130"/>
                <a:ext cx="3930628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𝑘𝐶𝐴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sz="2000" dirty="0" smtClean="0"/>
                  <a:t>=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𝑚𝑔𝑠𝑖𝑛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hu-HU" sz="2000" b="0" i="0" smtClean="0">
                        <a:latin typeface="Cambria Math"/>
                      </a:rPr>
                      <m:t>−</m:t>
                    </m:r>
                    <m:r>
                      <a:rPr lang="en-US" sz="2000" i="1">
                        <a:latin typeface="Cambria Math"/>
                        <a:sym typeface="Symbol"/>
                      </a:rPr>
                      <m:t></m:t>
                    </m:r>
                    <m:r>
                      <a:rPr lang="en-US" sz="2000" i="1">
                        <a:latin typeface="Cambria Math"/>
                      </a:rPr>
                      <m:t>𝑚𝑔𝑐𝑜𝑠</m:t>
                    </m:r>
                    <m:r>
                      <a:rPr lang="en-US" sz="2000" i="1">
                        <a:latin typeface="Cambria Math"/>
                      </a:rPr>
                      <m:t>(</m:t>
                    </m:r>
                    <m:r>
                      <a:rPr lang="en-US" sz="2000" i="1">
                        <a:latin typeface="Cambria Math"/>
                      </a:rPr>
                      <m:t>𝛼</m:t>
                    </m:r>
                    <m:r>
                      <a:rPr lang="en-US" sz="2000" i="1">
                        <a:latin typeface="Cambria Math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Téglalap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773" y="3863130"/>
                <a:ext cx="3930628" cy="526939"/>
              </a:xfrm>
              <a:prstGeom prst="rect">
                <a:avLst/>
              </a:prstGeom>
              <a:blipFill rotWithShape="1">
                <a:blip r:embed="rId9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églalap 48"/>
              <p:cNvSpPr/>
              <p:nvPr/>
            </p:nvSpPr>
            <p:spPr>
              <a:xfrm>
                <a:off x="5034292" y="4346596"/>
                <a:ext cx="3849387" cy="1001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𝑣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𝑚𝑔𝑠𝑖𝑛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/>
                                </a:rPr>
                                <m:t>−2</m:t>
                              </m:r>
                              <m:r>
                                <a:rPr lang="en-US" sz="2000" i="1">
                                  <a:latin typeface="Cambria Math"/>
                                  <a:sym typeface="Symbol"/>
                                </a:rPr>
                                <m:t>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𝑚𝑔𝑐𝑜𝑠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</a:rPr>
                                <m:t>𝑘𝐶𝐴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églalap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292" y="4346596"/>
                <a:ext cx="3849387" cy="100168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églalap 50"/>
              <p:cNvSpPr/>
              <p:nvPr/>
            </p:nvSpPr>
            <p:spPr>
              <a:xfrm>
                <a:off x="6478292" y="5465435"/>
                <a:ext cx="1143262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𝑣</m:t>
                      </m:r>
                      <m:r>
                        <a:rPr lang="en-US" sz="2400" i="1">
                          <a:latin typeface="Cambria Math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𝐴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1" name="Téglalap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292" y="5465435"/>
                <a:ext cx="1143262" cy="84388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zövegdoboz 2"/>
          <p:cNvSpPr txBox="1"/>
          <p:nvPr/>
        </p:nvSpPr>
        <p:spPr>
          <a:xfrm>
            <a:off x="2073981" y="5763096"/>
            <a:ext cx="403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Ha m nagyobb, m/A arány nagyobb lesz!</a:t>
            </a:r>
            <a:endParaRPr lang="hu-HU" b="1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827584" y="6309320"/>
            <a:ext cx="763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kétszeres hossz - négyszer</a:t>
            </a:r>
            <a:r>
              <a:rPr lang="hu-HU" dirty="0" smtClean="0"/>
              <a:t>es</a:t>
            </a:r>
            <a:r>
              <a:rPr lang="hu-HU" dirty="0" smtClean="0"/>
              <a:t>  A-nyolcszoros  m → </a:t>
            </a:r>
            <a:r>
              <a:rPr lang="hu-HU" dirty="0" smtClean="0"/>
              <a:t>nagyobb </a:t>
            </a:r>
            <a:r>
              <a:rPr lang="hu-HU" dirty="0"/>
              <a:t>m/A → </a:t>
            </a:r>
            <a:r>
              <a:rPr lang="hu-HU" dirty="0" smtClean="0"/>
              <a:t> </a:t>
            </a:r>
            <a:r>
              <a:rPr lang="hu-HU" dirty="0" smtClean="0"/>
              <a:t>gyorsabb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/>
      <p:bldP spid="30" grpId="0"/>
      <p:bldP spid="31" grpId="0"/>
      <p:bldP spid="32" grpId="0"/>
      <p:bldP spid="34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3" grpId="0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Tömeg és sebesség kapcsolata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32848" cy="513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8" y="692696"/>
            <a:ext cx="652778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568"/>
            <a:ext cx="8229600" cy="1143000"/>
          </a:xfrm>
        </p:spPr>
        <p:txBody>
          <a:bodyPr/>
          <a:lstStyle/>
          <a:p>
            <a:r>
              <a:rPr lang="hu-HU" dirty="0" smtClean="0"/>
              <a:t>Felület és súrlódás kapcsolata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7442266" y="3570475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kisebb P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385904" y="4037558"/>
            <a:ext cx="148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nagyobb P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279456" y="6093296"/>
            <a:ext cx="7222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Nagyobb nyomás </a:t>
            </a:r>
            <a:r>
              <a:rPr lang="hu-HU" sz="2800" dirty="0" smtClean="0">
                <a:sym typeface="Symbol"/>
              </a:rPr>
              <a:t> kisebb súrlódási együttható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27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hu-HU" dirty="0" smtClean="0"/>
              <a:t>Légellenállás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7380"/>
            <a:ext cx="5328592" cy="587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6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2867" y="-13672"/>
            <a:ext cx="8229600" cy="1143000"/>
          </a:xfrm>
        </p:spPr>
        <p:txBody>
          <a:bodyPr/>
          <a:lstStyle/>
          <a:p>
            <a:r>
              <a:rPr lang="hu-HU" dirty="0" smtClean="0"/>
              <a:t>Hó súrlódási együtthatója</a:t>
            </a: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92" y="1070288"/>
            <a:ext cx="5737382" cy="43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294247" y="5681265"/>
            <a:ext cx="635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Súrlódási együttható különböző hőmérsékleteken</a:t>
            </a:r>
            <a:endParaRPr lang="en-US" sz="2400" dirty="0"/>
          </a:p>
        </p:txBody>
      </p:sp>
      <p:sp>
        <p:nvSpPr>
          <p:cNvPr id="4" name="Téglalap 3"/>
          <p:cNvSpPr/>
          <p:nvPr/>
        </p:nvSpPr>
        <p:spPr>
          <a:xfrm>
            <a:off x="546488" y="632759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Lukas </a:t>
            </a:r>
            <a:r>
              <a:rPr lang="hu-HU" dirty="0" err="1"/>
              <a:t>Bäurle</a:t>
            </a:r>
            <a:r>
              <a:rPr lang="hu-HU" dirty="0"/>
              <a:t>: </a:t>
            </a:r>
            <a:r>
              <a:rPr lang="en-US" dirty="0"/>
              <a:t>Sliding Friction of</a:t>
            </a:r>
            <a:r>
              <a:rPr lang="hu-HU" dirty="0"/>
              <a:t> </a:t>
            </a:r>
            <a:r>
              <a:rPr lang="en-US" dirty="0"/>
              <a:t>Polyethylene on Snow and Ice</a:t>
            </a:r>
            <a:r>
              <a:rPr lang="hu-HU" dirty="0"/>
              <a:t> - </a:t>
            </a:r>
            <a:r>
              <a:rPr lang="hu-HU" dirty="0" err="1"/>
              <a:t>Diss</a:t>
            </a:r>
            <a:r>
              <a:rPr lang="hu-HU" dirty="0"/>
              <a:t>. ETH Nr. 16517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Kanyarodás fázisai</a:t>
            </a:r>
            <a:endParaRPr lang="en-US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6" y="1356596"/>
            <a:ext cx="860347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1288624" y="3670920"/>
            <a:ext cx="864096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2897168" y="4184594"/>
            <a:ext cx="57606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7214160" y="4166552"/>
            <a:ext cx="504056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1261240" y="3021712"/>
            <a:ext cx="0" cy="64807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2840128" y="3163162"/>
            <a:ext cx="0" cy="100811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4932040" y="3366316"/>
            <a:ext cx="0" cy="82809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4932040" y="4194408"/>
            <a:ext cx="288032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V="1">
            <a:off x="7718216" y="3589352"/>
            <a:ext cx="0" cy="47643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76048" y="4558992"/>
            <a:ext cx="6524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A - Kanyarodás, nagy oldalirányú erő, léc behajlása maximális</a:t>
            </a:r>
            <a:endParaRPr lang="en-US" sz="20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76048" y="4928324"/>
            <a:ext cx="5719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B - Függőleges erőkomponens megnő, TKP emelkedik</a:t>
            </a:r>
            <a:endParaRPr lang="en-US" sz="20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86849" y="5308848"/>
            <a:ext cx="5819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C - TKP tovább emelkedik, léc deformációja megszűnik</a:t>
            </a:r>
            <a:endParaRPr lang="en-US" sz="2000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76048" y="5678476"/>
            <a:ext cx="9163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D – TKP lefelé mozdul el, léc függőleges terhelése csökken, majd ahogy TKP függőleges</a:t>
            </a:r>
          </a:p>
          <a:p>
            <a:pPr algn="ctr"/>
            <a:r>
              <a:rPr lang="hu-HU" sz="2000" dirty="0" smtClean="0"/>
              <a:t> elmozdulása lassul, léc deformációja megnő</a:t>
            </a:r>
            <a:endParaRPr lang="en-US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051720" y="1484784"/>
            <a:ext cx="4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</a:t>
            </a:r>
            <a:endParaRPr lang="en-US" sz="2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317952" y="1746394"/>
            <a:ext cx="4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B</a:t>
            </a:r>
            <a:endParaRPr lang="en-US" sz="28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4704256" y="1356596"/>
            <a:ext cx="4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C</a:t>
            </a:r>
            <a:endParaRPr lang="en-US" sz="28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7280184" y="1356596"/>
            <a:ext cx="45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88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Mozgáselemzés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05013"/>
            <a:ext cx="3713181" cy="281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05013"/>
            <a:ext cx="41338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3568" y="5301208"/>
            <a:ext cx="806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kanyarodás során a léc behajlik  </a:t>
            </a:r>
            <a:r>
              <a:rPr lang="hu-HU" sz="2400" dirty="0" smtClean="0">
                <a:sym typeface="Symbol"/>
              </a:rPr>
              <a:t> rugalmas energia tárolódik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42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Dinamikai jellemzők 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101356" y="2060848"/>
            <a:ext cx="3398636" cy="33123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 flipH="1">
            <a:off x="1475656" y="2492896"/>
            <a:ext cx="20176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576538" y="2564904"/>
            <a:ext cx="979238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899592" y="2564904"/>
            <a:ext cx="67694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1567398" y="2602240"/>
            <a:ext cx="268298" cy="15468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5652120" y="1556792"/>
                <a:ext cx="22233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556792"/>
                <a:ext cx="2223301" cy="954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652120" y="3200668"/>
                <a:ext cx="2866490" cy="56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3200668"/>
                <a:ext cx="2866490" cy="5650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686104" y="4080086"/>
                <a:ext cx="20292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104" y="4080086"/>
                <a:ext cx="202927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zövegdoboz 11"/>
              <p:cNvSpPr txBox="1"/>
              <p:nvPr/>
            </p:nvSpPr>
            <p:spPr>
              <a:xfrm>
                <a:off x="5652120" y="4900456"/>
                <a:ext cx="2948243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i="1">
                              <a:latin typeface="Cambria Math"/>
                            </a:rPr>
                            <m:t>ő=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hu-HU" sz="28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hu-HU" sz="28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hu-HU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hu-HU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hu-HU" sz="28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sz="2800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hu-HU" sz="28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Szövegdoboz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900456"/>
                <a:ext cx="2948243" cy="9691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zövegdoboz 13"/>
          <p:cNvSpPr txBox="1"/>
          <p:nvPr/>
        </p:nvSpPr>
        <p:spPr>
          <a:xfrm>
            <a:off x="6470518" y="2708920"/>
            <a:ext cx="750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vagy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/>
              <p:cNvSpPr txBox="1"/>
              <p:nvPr/>
            </p:nvSpPr>
            <p:spPr>
              <a:xfrm>
                <a:off x="2555776" y="3068960"/>
                <a:ext cx="732123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Szövegdoboz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068960"/>
                <a:ext cx="732123" cy="55643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/>
              <p:cNvSpPr txBox="1"/>
              <p:nvPr/>
            </p:nvSpPr>
            <p:spPr>
              <a:xfrm>
                <a:off x="167469" y="3375928"/>
                <a:ext cx="5841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Szövegdoboz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69" y="3375928"/>
                <a:ext cx="584134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2017832" y="4070566"/>
                <a:ext cx="11942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832" y="4070566"/>
                <a:ext cx="119423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2187838" y="5869632"/>
                <a:ext cx="4171655" cy="49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sz="2400" i="0" smtClean="0">
                          <a:latin typeface="Cambria Math"/>
                        </a:rPr>
                        <m:t>Ha</m:t>
                      </m:r>
                      <m:r>
                        <a:rPr lang="hu-HU" sz="2400" i="0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tang</m:t>
                          </m:r>
                        </m:sub>
                      </m:sSub>
                      <m:r>
                        <a:rPr lang="hu-HU" sz="2400" i="0">
                          <a:latin typeface="Cambria Math"/>
                        </a:rPr>
                        <m:t>=á</m:t>
                      </m:r>
                      <m:r>
                        <m:rPr>
                          <m:sty m:val="p"/>
                        </m:rPr>
                        <a:rPr lang="hu-HU" sz="2400" i="0">
                          <a:latin typeface="Cambria Math"/>
                        </a:rPr>
                        <m:t>lland</m:t>
                      </m:r>
                      <m:r>
                        <a:rPr lang="hu-HU" sz="2400" i="0">
                          <a:latin typeface="Cambria Math"/>
                        </a:rPr>
                        <m:t>ó  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</m:t>
                      </m:r>
                      <m:r>
                        <a:rPr lang="hu-HU" sz="2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u-HU" sz="2400" i="0">
                          <a:latin typeface="Cambria Math"/>
                        </a:rPr>
                        <m:t>F</m:t>
                      </m:r>
                      <m:r>
                        <a:rPr lang="hu-HU" sz="2400" i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cp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38" y="5869632"/>
                <a:ext cx="4171655" cy="496546"/>
              </a:xfrm>
              <a:prstGeom prst="rect">
                <a:avLst/>
              </a:prstGeom>
              <a:blipFill rotWithShape="1">
                <a:blip r:embed="rId9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44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4" grpId="0"/>
      <p:bldP spid="15" grpId="0"/>
      <p:bldP spid="16" grpId="0"/>
      <p:bldP spid="17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620688"/>
            <a:ext cx="5259210" cy="55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3" y="250553"/>
            <a:ext cx="3091259" cy="261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3" y="3041143"/>
            <a:ext cx="2676922" cy="261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08" y="195918"/>
            <a:ext cx="58674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5072"/>
            <a:ext cx="4191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6193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Reaction Forces and</a:t>
            </a:r>
          </a:p>
          <a:p>
            <a:r>
              <a:rPr lang="en-US" dirty="0"/>
              <a:t>Moments in Carved </a:t>
            </a:r>
            <a:r>
              <a:rPr lang="en-US" dirty="0" smtClean="0"/>
              <a:t>Turns</a:t>
            </a:r>
            <a:r>
              <a:rPr lang="hu-HU" dirty="0" smtClean="0"/>
              <a:t>. U Filippi et </a:t>
            </a:r>
            <a:r>
              <a:rPr lang="hu-HU" dirty="0" err="1" smtClean="0"/>
              <a:t>al</a:t>
            </a:r>
            <a:r>
              <a:rPr lang="hu-HU" dirty="0" smtClean="0"/>
              <a:t>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2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2" y="116632"/>
            <a:ext cx="7416823" cy="40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79181"/>
            <a:ext cx="7413335" cy="231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683568" y="6496504"/>
            <a:ext cx="9505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GROUND </a:t>
            </a:r>
            <a:r>
              <a:rPr lang="en-US" sz="1400" dirty="0"/>
              <a:t>REACTION FORCE AND CENTRE OF PRESSURE </a:t>
            </a:r>
            <a:r>
              <a:rPr lang="hu-HU" sz="1400" dirty="0" smtClean="0"/>
              <a:t> </a:t>
            </a:r>
            <a:r>
              <a:rPr lang="en-US" sz="1400" dirty="0" smtClean="0"/>
              <a:t>IN </a:t>
            </a:r>
            <a:r>
              <a:rPr lang="en-US" sz="1400" dirty="0"/>
              <a:t>ALPINE SKIING CARVED </a:t>
            </a:r>
            <a:r>
              <a:rPr lang="en-US" sz="1400" dirty="0" smtClean="0"/>
              <a:t>TURN</a:t>
            </a:r>
            <a:r>
              <a:rPr lang="hu-HU" sz="1400" dirty="0" smtClean="0"/>
              <a:t> </a:t>
            </a:r>
            <a:r>
              <a:rPr lang="en-US" sz="1400" dirty="0" err="1" smtClean="0"/>
              <a:t>Keränen</a:t>
            </a:r>
            <a:r>
              <a:rPr lang="en-US" sz="1400" dirty="0"/>
              <a:t>, </a:t>
            </a:r>
            <a:r>
              <a:rPr lang="en-US" sz="1400" dirty="0" smtClean="0"/>
              <a:t>T</a:t>
            </a:r>
            <a:r>
              <a:rPr lang="hu-HU" sz="1400" dirty="0" smtClean="0"/>
              <a:t>. 2007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27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3181" y="-171400"/>
            <a:ext cx="8229600" cy="1143000"/>
          </a:xfrm>
        </p:spPr>
        <p:txBody>
          <a:bodyPr/>
          <a:lstStyle/>
          <a:p>
            <a:r>
              <a:rPr lang="hu-HU" dirty="0" smtClean="0"/>
              <a:t>Sérülések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90" y="842566"/>
            <a:ext cx="5853982" cy="29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90" y="3815854"/>
            <a:ext cx="550706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07704" y="6444734"/>
            <a:ext cx="6912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 </a:t>
            </a:r>
            <a:r>
              <a:rPr kumimoji="0" lang="hu-HU" sz="1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Xiang</a:t>
            </a:r>
            <a:r>
              <a:rPr kumimoji="0" lang="hu-HU" sz="1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</a:t>
            </a:r>
            <a:r>
              <a:rPr lang="en-US" dirty="0"/>
              <a:t>Downhill skiing </a:t>
            </a:r>
            <a:r>
              <a:rPr lang="en-US" dirty="0" smtClean="0"/>
              <a:t>injury</a:t>
            </a:r>
            <a:r>
              <a:rPr kumimoji="0" lang="hu-HU" sz="1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Inj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Prev</a:t>
            </a: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2004;10:99-102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1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Sífutás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392488" cy="5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2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2" y="210354"/>
            <a:ext cx="7947700" cy="227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980" y="2071357"/>
            <a:ext cx="4390942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Klasszikus technika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88188"/>
            <a:ext cx="328150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4357"/>
            <a:ext cx="4892695" cy="335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1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</a:t>
            </a:r>
            <a:r>
              <a:rPr lang="hu-HU" dirty="0" smtClean="0"/>
              <a:t>1 technika (enyhe-közepes emelkedő)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40" y="1359793"/>
            <a:ext cx="63531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75" y="4042817"/>
            <a:ext cx="2543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05774"/>
            <a:ext cx="81629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58" y="1196752"/>
            <a:ext cx="3261251" cy="183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525" y="3115072"/>
            <a:ext cx="274843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7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V2 technika (enyhe emelkedő vagy sík)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4" y="1492002"/>
            <a:ext cx="8709258" cy="262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861170" cy="219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34025"/>
            <a:ext cx="3312368" cy="273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8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Open </a:t>
            </a:r>
            <a:r>
              <a:rPr lang="hu-HU" dirty="0" err="1" smtClean="0"/>
              <a:t>field</a:t>
            </a:r>
            <a:r>
              <a:rPr lang="hu-HU" dirty="0" smtClean="0"/>
              <a:t> technika</a:t>
            </a:r>
            <a:br>
              <a:rPr lang="hu-HU" dirty="0" smtClean="0"/>
            </a:br>
            <a:r>
              <a:rPr lang="hu-HU" dirty="0" smtClean="0"/>
              <a:t> (vízszintes vagy lejtő)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452688"/>
            <a:ext cx="791527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400337"/>
            <a:ext cx="3442271" cy="227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1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64681"/>
            <a:ext cx="4680519" cy="36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0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Centripetális erő – Forma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3923928" y="1600200"/>
                <a:ext cx="4762872" cy="4525963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</a:rPr>
                            <m:t>𝑓𝑒𝑗</m:t>
                          </m:r>
                          <m:r>
                            <a:rPr lang="hu-HU" i="1">
                              <a:latin typeface="Cambria Math"/>
                            </a:rPr>
                            <m:t>+</m:t>
                          </m:r>
                          <m:r>
                            <a:rPr lang="hu-HU" i="1">
                              <a:latin typeface="Cambria Math"/>
                            </a:rPr>
                            <m:t>𝑠𝑖𝑠𝑎𝑘</m:t>
                          </m:r>
                        </m:sub>
                      </m:sSub>
                      <m:r>
                        <a:rPr lang="hu-HU" i="1">
                          <a:latin typeface="Cambria Math"/>
                        </a:rPr>
                        <m:t>=8</m:t>
                      </m:r>
                      <m:r>
                        <a:rPr lang="hu-HU" i="1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hu-HU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</a:rPr>
                            <m:t>𝑡𝑎𝑛𝑔</m:t>
                          </m:r>
                          <m:r>
                            <a:rPr lang="hu-HU" i="1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hu-HU" i="1">
                          <a:latin typeface="Cambria Math"/>
                        </a:rPr>
                        <m:t>=180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/>
                            </a:rPr>
                            <m:t>𝑘𝑚</m:t>
                          </m:r>
                        </m:num>
                        <m:den>
                          <m:r>
                            <a:rPr lang="hu-HU" i="1"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hu-HU" i="1">
                          <a:latin typeface="Cambria Math"/>
                        </a:rPr>
                        <m:t>=50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hu-HU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hu-HU" dirty="0" smtClean="0"/>
              </a:p>
              <a:p>
                <a:pPr marL="0" indent="0" algn="ctr">
                  <a:buNone/>
                </a:pPr>
                <a:r>
                  <a:rPr lang="hu-HU" dirty="0" smtClean="0"/>
                  <a:t>d=100m =&gt; r=50m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</a:rPr>
                            <m:t>𝑐</m:t>
                          </m:r>
                          <m:r>
                            <a:rPr lang="hu-HU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i="1">
                          <a:latin typeface="Cambria Math"/>
                        </a:rPr>
                        <m:t>=</m:t>
                      </m:r>
                      <m:r>
                        <a:rPr lang="hu-HU" b="0" i="1" smtClean="0">
                          <a:latin typeface="Cambria Math"/>
                        </a:rPr>
                        <m:t>𝑚</m:t>
                      </m:r>
                      <m:r>
                        <a:rPr lang="hu-HU" i="1" smtClean="0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hu-HU" i="1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hu-HU" i="1">
                            <a:latin typeface="Cambria Math"/>
                          </a:rPr>
                          <m:t>𝑐</m:t>
                        </m:r>
                        <m:r>
                          <a:rPr lang="hu-HU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hu-HU" i="1">
                        <a:latin typeface="Cambria Math"/>
                      </a:rPr>
                      <m:t>=</m:t>
                    </m:r>
                    <m:r>
                      <a:rPr lang="hu-HU" b="0" i="1" smtClean="0">
                        <a:latin typeface="Cambria Math"/>
                      </a:rPr>
                      <m:t>8</m:t>
                    </m:r>
                    <m:r>
                      <a:rPr lang="hu-HU" i="1" smtClean="0">
                        <a:latin typeface="Cambria Math"/>
                      </a:rPr>
                      <m:t>∗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/>
                              </a:rPr>
                              <m:t>50</m:t>
                            </m:r>
                          </m:e>
                          <m:sup>
                            <m:r>
                              <a:rPr lang="hu-H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u-HU" b="0" i="1" smtClean="0">
                            <a:latin typeface="Cambria Math"/>
                          </a:rPr>
                          <m:t>50</m:t>
                        </m:r>
                      </m:den>
                    </m:f>
                  </m:oMath>
                </a14:m>
                <a:r>
                  <a:rPr lang="hu-HU" i="1" dirty="0" smtClean="0"/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hu-HU" i="1">
                            <a:latin typeface="Cambria Math"/>
                          </a:rPr>
                          <m:t>𝑐</m:t>
                        </m:r>
                        <m:r>
                          <a:rPr lang="hu-HU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hu-HU" i="1">
                        <a:latin typeface="Cambria Math"/>
                      </a:rPr>
                      <m:t>=</m:t>
                    </m:r>
                  </m:oMath>
                </a14:m>
                <a:r>
                  <a:rPr lang="hu-HU" i="1" dirty="0" smtClean="0"/>
                  <a:t> 400N = 5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∗</m:t>
                    </m:r>
                  </m:oMath>
                </a14:m>
                <a:r>
                  <a:rPr lang="hu-HU" i="1" dirty="0" smtClean="0"/>
                  <a:t> mg</a:t>
                </a:r>
              </a:p>
              <a:p>
                <a:pPr algn="ctr"/>
                <a:endParaRPr lang="hu-HU" i="1" dirty="0" smtClean="0"/>
              </a:p>
              <a:p>
                <a:pPr algn="ctr"/>
                <a:endParaRPr lang="hu-HU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3928" y="1600200"/>
                <a:ext cx="4762872" cy="4525963"/>
              </a:xfrm>
              <a:blipFill rotWithShape="1">
                <a:blip r:embed="rId2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528392" cy="241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2468176" y="3285828"/>
            <a:ext cx="0" cy="7920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2468176" y="2204864"/>
            <a:ext cx="0" cy="91205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827584" y="3196757"/>
            <a:ext cx="1548172" cy="2577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7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4968552" cy="388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8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83367"/>
            <a:ext cx="4752528" cy="371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1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295525"/>
            <a:ext cx="8362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2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3429" y="226774"/>
            <a:ext cx="8147248" cy="1143000"/>
          </a:xfrm>
        </p:spPr>
        <p:txBody>
          <a:bodyPr/>
          <a:lstStyle/>
          <a:p>
            <a:r>
              <a:rPr lang="hu-HU" dirty="0" smtClean="0"/>
              <a:t>Kalapácsvetés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3446"/>
            <a:ext cx="3466580" cy="26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4665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4547053" y="1772816"/>
                <a:ext cx="3082832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𝑘𝑎𝑙𝑎𝑝</m:t>
                          </m:r>
                          <m:r>
                            <a:rPr lang="hu-HU" sz="2800" i="1">
                              <a:latin typeface="Cambria Math"/>
                            </a:rPr>
                            <m:t>á</m:t>
                          </m:r>
                          <m:r>
                            <a:rPr lang="hu-HU" sz="2800" i="1">
                              <a:latin typeface="Cambria Math"/>
                            </a:rPr>
                            <m:t>𝑐𝑠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=7.5</m:t>
                      </m:r>
                      <m:r>
                        <a:rPr lang="hu-HU" sz="2800" i="1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53" y="1772816"/>
                <a:ext cx="3082832" cy="55643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zövegdoboz 4"/>
          <p:cNvSpPr txBox="1"/>
          <p:nvPr/>
        </p:nvSpPr>
        <p:spPr>
          <a:xfrm>
            <a:off x="5035135" y="2566645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r= 1.8m, </a:t>
            </a:r>
            <a:r>
              <a:rPr lang="hu-HU" sz="2400" dirty="0" smtClean="0"/>
              <a:t>T=0.5s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4383988" y="3133366"/>
                <a:ext cx="4682179" cy="1639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𝑡𝑎𝑛𝑔</m:t>
                          </m:r>
                          <m:r>
                            <a:rPr lang="hu-HU" sz="2800" i="1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  <m:r>
                            <a:rPr lang="hu-HU" sz="28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2∗1.8∗3.14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0.5</m:t>
                          </m:r>
                        </m:den>
                      </m:f>
                    </m:oMath>
                  </m:oMathPara>
                </a14:m>
                <a:endParaRPr lang="hu-HU" sz="28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i="1">
                          <a:latin typeface="Cambria Math"/>
                        </a:rPr>
                        <m:t>=22.6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988" y="3133366"/>
                <a:ext cx="4682179" cy="16398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4539805" y="4522341"/>
                <a:ext cx="22233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805" y="4522341"/>
                <a:ext cx="2223301" cy="9541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/>
              <p:cNvSpPr txBox="1"/>
              <p:nvPr/>
            </p:nvSpPr>
            <p:spPr>
              <a:xfrm>
                <a:off x="4547053" y="5424576"/>
                <a:ext cx="3804952" cy="1195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8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hu-HU" sz="2800" i="1">
                        <a:latin typeface="Cambria Math"/>
                      </a:rPr>
                      <m:t>=7.5∗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u-HU" sz="2800" i="1">
                                <a:latin typeface="Cambria Math"/>
                              </a:rPr>
                              <m:t>22.6</m:t>
                            </m:r>
                          </m:e>
                          <m:sup>
                            <m:r>
                              <a:rPr lang="hu-HU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u-HU" sz="2800" i="1">
                            <a:latin typeface="Cambria Math"/>
                          </a:rPr>
                          <m:t>1.8</m:t>
                        </m:r>
                      </m:den>
                    </m:f>
                  </m:oMath>
                </a14:m>
                <a:r>
                  <a:rPr lang="hu-HU" sz="2800" i="1" dirty="0"/>
                  <a:t> </a:t>
                </a:r>
                <a14:m>
                  <m:oMath xmlns:m="http://schemas.openxmlformats.org/officeDocument/2006/math">
                    <m:r>
                      <a:rPr lang="hu-HU" sz="2800" i="1">
                        <a:latin typeface="Cambria Math"/>
                      </a:rPr>
                      <m:t>=</m:t>
                    </m:r>
                  </m:oMath>
                </a14:m>
                <a:r>
                  <a:rPr lang="hu-HU" sz="2800" i="1" dirty="0"/>
                  <a:t> 2128N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53" y="5424576"/>
                <a:ext cx="3804952" cy="1195712"/>
              </a:xfrm>
              <a:prstGeom prst="rect">
                <a:avLst/>
              </a:prstGeom>
              <a:blipFill rotWithShape="1">
                <a:blip r:embed="rId7"/>
                <a:stretch>
                  <a:fillRect r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Egyenes összekötő nyíllal 6"/>
          <p:cNvCxnSpPr/>
          <p:nvPr/>
        </p:nvCxnSpPr>
        <p:spPr>
          <a:xfrm>
            <a:off x="1187624" y="1865088"/>
            <a:ext cx="1080120" cy="13910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6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2" y="3223672"/>
            <a:ext cx="5638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13885" y="32480"/>
            <a:ext cx="3970784" cy="1143000"/>
          </a:xfrm>
        </p:spPr>
        <p:txBody>
          <a:bodyPr/>
          <a:lstStyle/>
          <a:p>
            <a:r>
              <a:rPr lang="hu-HU" dirty="0" smtClean="0"/>
              <a:t>Síugrás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000"/>
            <a:ext cx="375262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Síugróra ható erők elrugaszkodásnál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349958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755576" y="4293096"/>
            <a:ext cx="340597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849186" y="2276872"/>
            <a:ext cx="3312368" cy="20162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4161554" y="374839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35˚</a:t>
            </a:r>
            <a:endParaRPr lang="en-US" dirty="0"/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849186" y="2276872"/>
            <a:ext cx="0" cy="1944216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2458565" y="2708920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K=140m</a:t>
            </a:r>
            <a:endParaRPr lang="en-US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23528" y="3140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5088785" y="1489829"/>
                <a:ext cx="17267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 smtClean="0"/>
                  <a:t>h = K </a:t>
                </a:r>
                <a14:m>
                  <m:oMath xmlns:m="http://schemas.openxmlformats.org/officeDocument/2006/math">
                    <m:r>
                      <a:rPr lang="hu-HU" sz="2000" i="1">
                        <a:latin typeface="Cambria Math"/>
                      </a:rPr>
                      <m:t>∗ </m:t>
                    </m:r>
                  </m:oMath>
                </a14:m>
                <a:r>
                  <a:rPr lang="hu-HU" sz="2000" dirty="0" smtClean="0"/>
                  <a:t>sin(35˚)</a:t>
                </a:r>
                <a:endParaRPr lang="en-US" sz="2000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785" y="1489829"/>
                <a:ext cx="1726755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3887" t="-7576" r="-247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zövegdoboz 17"/>
          <p:cNvSpPr txBox="1"/>
          <p:nvPr/>
        </p:nvSpPr>
        <p:spPr>
          <a:xfrm>
            <a:off x="5088785" y="1894265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h</a:t>
            </a:r>
            <a:r>
              <a:rPr lang="hu-HU" sz="2000" dirty="0" smtClean="0"/>
              <a:t>=80.3m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églalap 18"/>
              <p:cNvSpPr/>
              <p:nvPr/>
            </p:nvSpPr>
            <p:spPr>
              <a:xfrm>
                <a:off x="5088785" y="2276872"/>
                <a:ext cx="1774845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𝑚𝑔h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églalap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785" y="2276872"/>
                <a:ext cx="1774845" cy="6685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églalap 19"/>
              <p:cNvSpPr/>
              <p:nvPr/>
            </p:nvSpPr>
            <p:spPr>
              <a:xfrm>
                <a:off x="5145011" y="2878670"/>
                <a:ext cx="1361463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𝑣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  <m:r>
                            <a:rPr lang="en-US" sz="2000" i="1">
                              <a:latin typeface="Cambria Math"/>
                            </a:rPr>
                            <m:t>𝑔h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011" y="2878670"/>
                <a:ext cx="1361463" cy="465064"/>
              </a:xfrm>
              <a:prstGeom prst="rect">
                <a:avLst/>
              </a:prstGeom>
              <a:blipFill rotWithShape="1"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zövegdoboz 20"/>
          <p:cNvSpPr txBox="1"/>
          <p:nvPr/>
        </p:nvSpPr>
        <p:spPr>
          <a:xfrm>
            <a:off x="5237294" y="3393648"/>
            <a:ext cx="1088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v=40m/s</a:t>
            </a:r>
            <a:endParaRPr lang="en-US" sz="20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188393" y="3843178"/>
            <a:ext cx="3273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Közegellenállás</a:t>
            </a:r>
            <a:r>
              <a:rPr lang="hu-HU" dirty="0" smtClean="0"/>
              <a:t>, súrlódás miatt:</a:t>
            </a:r>
            <a:endParaRPr lang="en-US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5300374" y="4279354"/>
            <a:ext cx="1426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v</a:t>
            </a:r>
            <a:r>
              <a:rPr lang="hu-HU" sz="2000" dirty="0" smtClean="0"/>
              <a:t>=28-30m/s</a:t>
            </a:r>
            <a:endParaRPr lang="en-US" sz="2000" dirty="0"/>
          </a:p>
        </p:txBody>
      </p:sp>
      <p:cxnSp>
        <p:nvCxnSpPr>
          <p:cNvPr id="25" name="Egyenes összekötő nyíllal 24"/>
          <p:cNvCxnSpPr/>
          <p:nvPr/>
        </p:nvCxnSpPr>
        <p:spPr>
          <a:xfrm flipV="1">
            <a:off x="3525095" y="2893586"/>
            <a:ext cx="636459" cy="1224136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4065280" y="337905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r=50m</a:t>
            </a:r>
            <a:endParaRPr lang="en-US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145011" y="6002876"/>
            <a:ext cx="1912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>
                <a:latin typeface="+mj-lt"/>
              </a:rPr>
              <a:t>Fnyomó</a:t>
            </a:r>
            <a:r>
              <a:rPr lang="hu-HU" sz="2000" dirty="0" smtClean="0">
                <a:latin typeface="+mj-lt"/>
              </a:rPr>
              <a:t> = 2.8mg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églalap 30"/>
              <p:cNvSpPr/>
              <p:nvPr/>
            </p:nvSpPr>
            <p:spPr>
              <a:xfrm>
                <a:off x="4866561" y="5356025"/>
                <a:ext cx="3870803" cy="5707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/>
                      </a:rPr>
                      <m:t>F</m:t>
                    </m:r>
                    <m:r>
                      <m:rPr>
                        <m:sty m:val="p"/>
                      </m:rPr>
                      <a:rPr lang="hu-HU" sz="2000" b="0" i="0" smtClean="0">
                        <a:latin typeface="Cambria Math"/>
                      </a:rPr>
                      <m:t>nyom</m:t>
                    </m:r>
                    <m:r>
                      <a:rPr lang="hu-HU" sz="2000" b="0" i="0" smtClean="0">
                        <a:latin typeface="Cambria Math"/>
                      </a:rPr>
                      <m:t>ó=</m:t>
                    </m:r>
                    <m:r>
                      <m:rPr>
                        <m:sty m:val="p"/>
                      </m:rPr>
                      <a:rPr lang="en-US" sz="2000" i="0">
                        <a:latin typeface="Cambria Math"/>
                      </a:rPr>
                      <m:t>mg</m:t>
                    </m:r>
                    <m:r>
                      <a:rPr lang="en-US" sz="2000" i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0">
                        <a:latin typeface="Cambria Math"/>
                      </a:rPr>
                      <m:t>m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latin typeface="Cambria Math"/>
                              </a:rPr>
                              <m:t>v</m:t>
                            </m:r>
                          </m:e>
                          <m:sup>
                            <m:r>
                              <a:rPr lang="en-US" sz="2000" i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latin typeface="Cambria Math"/>
                          </a:rPr>
                          <m:t>r</m:t>
                        </m:r>
                      </m:den>
                    </m:f>
                  </m:oMath>
                </a14:m>
                <a:r>
                  <a:rPr lang="hu-HU" sz="2000" dirty="0">
                    <a:latin typeface="+mj-lt"/>
                  </a:rPr>
                  <a:t> </a:t>
                </a:r>
                <a:r>
                  <a:rPr lang="hu-HU" sz="2000" dirty="0" smtClean="0">
                    <a:latin typeface="+mj-lt"/>
                  </a:rPr>
                  <a:t>= mg+1.8mg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Téglalap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561" y="5356025"/>
                <a:ext cx="3870803" cy="570797"/>
              </a:xfrm>
              <a:prstGeom prst="rect">
                <a:avLst/>
              </a:prstGeom>
              <a:blipFill rotWithShape="1">
                <a:blip r:embed="rId6"/>
                <a:stretch>
                  <a:fillRect r="-1260" b="-8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54" y="5141382"/>
            <a:ext cx="1342132" cy="12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Egyenes összekötő nyíllal 32"/>
          <p:cNvCxnSpPr/>
          <p:nvPr/>
        </p:nvCxnSpPr>
        <p:spPr>
          <a:xfrm>
            <a:off x="3131840" y="5983677"/>
            <a:ext cx="0" cy="55547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 flipV="1">
            <a:off x="3139480" y="4567292"/>
            <a:ext cx="0" cy="10519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/>
          <p:cNvSpPr txBox="1"/>
          <p:nvPr/>
        </p:nvSpPr>
        <p:spPr>
          <a:xfrm>
            <a:off x="2458565" y="5996691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2125403" y="4849604"/>
            <a:ext cx="93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Fnyomó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487976" y="5584633"/>
            <a:ext cx="2020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Elrugaszkodásnál: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4987539" y="4648139"/>
                <a:ext cx="263495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smtClean="0">
                          <a:latin typeface="Cambria Math"/>
                        </a:rPr>
                        <m:t>F</m:t>
                      </m:r>
                      <m:r>
                        <m:rPr>
                          <m:sty m:val="p"/>
                        </m:rPr>
                        <a:rPr lang="hu-HU" sz="2000" b="0" i="0" smtClean="0">
                          <a:latin typeface="Cambria Math"/>
                        </a:rPr>
                        <m:t>nyom</m:t>
                      </m:r>
                      <m:r>
                        <a:rPr lang="hu-HU" sz="2000" b="0" i="0" smtClean="0">
                          <a:latin typeface="Cambria Math"/>
                        </a:rPr>
                        <m:t>ó−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/>
                        </a:rPr>
                        <m:t>mg</m:t>
                      </m:r>
                      <m:r>
                        <a:rPr lang="hu-HU" sz="2000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/>
                        </a:rPr>
                        <m:t>m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sz="2000" i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539" y="4648139"/>
                <a:ext cx="2634952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8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30" grpId="0"/>
      <p:bldP spid="31" grpId="0"/>
      <p:bldP spid="37" grpId="0"/>
      <p:bldP spid="38" grpId="0"/>
      <p:bldP spid="6" grpId="0"/>
      <p:bldP spid="2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4869</TotalTime>
  <Words>2146</Words>
  <Application>Microsoft Office PowerPoint</Application>
  <PresentationFormat>Diavetítés a képernyőre (4:3 oldalarány)</PresentationFormat>
  <Paragraphs>326</Paragraphs>
  <Slides>62</Slides>
  <Notes>0</Notes>
  <HiddenSlides>0</HiddenSlides>
  <MMClips>17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63" baseType="lpstr">
      <vt:lpstr>Office-téma</vt:lpstr>
      <vt:lpstr>Forgások biomechanikája</vt:lpstr>
      <vt:lpstr>Megkülönböztetjük:</vt:lpstr>
      <vt:lpstr>Fizikai mennyiségek</vt:lpstr>
      <vt:lpstr>Gyorsulások</vt:lpstr>
      <vt:lpstr>Dinamikai jellemzők </vt:lpstr>
      <vt:lpstr>Centripetális erő – Forma 1</vt:lpstr>
      <vt:lpstr>Kalapácsvetés</vt:lpstr>
      <vt:lpstr>Síugrás</vt:lpstr>
      <vt:lpstr>Síugróra ható erők elrugaszkodásnál</vt:lpstr>
      <vt:lpstr>Nyújtó</vt:lpstr>
      <vt:lpstr>Erők a felső és alsó helyzetekben</vt:lpstr>
      <vt:lpstr>Erők a felső és alsó helyzetekben</vt:lpstr>
      <vt:lpstr>Erőhatások középső helyzetben</vt:lpstr>
      <vt:lpstr>Gyorskorcsolya</vt:lpstr>
      <vt:lpstr>Futás kanyarban</vt:lpstr>
      <vt:lpstr>Kerékpár, tapadás</vt:lpstr>
      <vt:lpstr>Forgási állapot megváltoztatása</vt:lpstr>
      <vt:lpstr>Perdületmegmaradás tétele</vt:lpstr>
      <vt:lpstr>Műkorcsolya: forgás a jégen</vt:lpstr>
      <vt:lpstr>Műkorcsolya: forgások a levegőben</vt:lpstr>
      <vt:lpstr>Szaltó – forgás a levegőben</vt:lpstr>
      <vt:lpstr>Perdületmegmaradás tételének alkalmazása</vt:lpstr>
      <vt:lpstr>Alkalmazás műkorcsolya forgás esetén</vt:lpstr>
      <vt:lpstr>Műugrás</vt:lpstr>
      <vt:lpstr>Műkorcsolya vs talajtorna</vt:lpstr>
      <vt:lpstr>Kalapácsvetés II</vt:lpstr>
      <vt:lpstr>Forgás befolyásolása a levegőben</vt:lpstr>
      <vt:lpstr>PowerPoint bemutató</vt:lpstr>
      <vt:lpstr>Távolugrás</vt:lpstr>
      <vt:lpstr>PowerPoint bemutató</vt:lpstr>
      <vt:lpstr>Fosbury flop</vt:lpstr>
      <vt:lpstr>Síelés</vt:lpstr>
      <vt:lpstr>Miért fontos, hogy minél kisebb legyen az ugrás lesiklásnál?</vt:lpstr>
      <vt:lpstr>Vonatkoztatási síkok</vt:lpstr>
      <vt:lpstr>Síelőre ható erők</vt:lpstr>
      <vt:lpstr>Erőhatások lejtőn kanyarodáskor</vt:lpstr>
      <vt:lpstr>Síléc dőlésszöge kanyarodáskor</vt:lpstr>
      <vt:lpstr>Carving sí fordulókör sugár a terhelés és a dőlésszög függvényében</vt:lpstr>
      <vt:lpstr>Miért gyorsabb a carving léc mint az alpin léc?</vt:lpstr>
      <vt:lpstr>Miért könnyű a carving lécekkel fordulni?</vt:lpstr>
      <vt:lpstr>Sílécre ható erő és a léc deformációja</vt:lpstr>
      <vt:lpstr>Carving lécek fejlődése</vt:lpstr>
      <vt:lpstr>Nehezebb személy gyorsabban síel?</vt:lpstr>
      <vt:lpstr>Tömeg és sebesség kapcsolata</vt:lpstr>
      <vt:lpstr>Felület és súrlódás kapcsolata</vt:lpstr>
      <vt:lpstr>Légellenállás</vt:lpstr>
      <vt:lpstr>Hó súrlódási együtthatója</vt:lpstr>
      <vt:lpstr>Kanyarodás fázisai</vt:lpstr>
      <vt:lpstr>Mozgáselemzés</vt:lpstr>
      <vt:lpstr>PowerPoint bemutató</vt:lpstr>
      <vt:lpstr>PowerPoint bemutató</vt:lpstr>
      <vt:lpstr>PowerPoint bemutató</vt:lpstr>
      <vt:lpstr>Sérülések</vt:lpstr>
      <vt:lpstr>Sífutás</vt:lpstr>
      <vt:lpstr>Klasszikus technika</vt:lpstr>
      <vt:lpstr>V1 technika (enyhe-közepes emelkedő)</vt:lpstr>
      <vt:lpstr>V2 technika (enyhe emelkedő vagy sík)</vt:lpstr>
      <vt:lpstr>Open field technika  (vízszintes vagy lejtő)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Forgások biomechanikája</dc:title>
  <dc:creator>Bence</dc:creator>
  <cp:lastModifiedBy>Bence</cp:lastModifiedBy>
  <cp:revision>139</cp:revision>
  <dcterms:created xsi:type="dcterms:W3CDTF">2012-03-30T08:26:29Z</dcterms:created>
  <dcterms:modified xsi:type="dcterms:W3CDTF">2013-04-11T07:09:37Z</dcterms:modified>
</cp:coreProperties>
</file>